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oter1.xml" ContentType="application/vnd.openxmlformats-officedocument.wordprocessingml.footer+xml"/>
  <Override PartName="/word/header1.xml" ContentType="application/vnd.openxmlformats-officedocument.wordprocessingml.header+xml"/>
  <Override PartName="/word/endnotes.xml" ContentType="application/vnd.openxmlformats-officedocument.wordprocessingml.endnotes+xml"/>
  <Override PartName="/word/footnotes.xml" ContentType="application/vnd.openxmlformats-officedocument.wordprocessingml.footnotes+xml"/>
  <Override PartName="/word/theme/theme1.xml" ContentType="application/vnd.openxmlformats-officedocument.theme+xml"/>
  <Override PartName="/word/comments.xml" ContentType="application/vnd.openxmlformats-officedocument.wordprocessingml.comments+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customXml/itemProps4.xml" ContentType="application/vnd.openxmlformats-officedocument.customXmlProperties+xml"/>
  <Override PartName="/customXml/itemProps3.xml" ContentType="application/vnd.openxmlformats-officedocument.customXmlProperties+xml"/>
  <Override PartName="/word/webSettings.xml" ContentType="application/vnd.openxmlformats-officedocument.wordprocessingml.webSetting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Look w:val="04A0" w:firstRow="1" w:lastRow="0" w:firstColumn="1" w:lastColumn="0" w:noHBand="0" w:noVBand="1"/>
      </w:tblPr>
      <w:tblGrid>
        <w:gridCol w:w="9016"/>
      </w:tblGrid>
      <w:tr w:rsidR="00BF3347" w:rsidRPr="00CE729A" w14:paraId="3EC072A8" w14:textId="77777777" w:rsidTr="00BF3347">
        <w:tc>
          <w:tcPr>
            <w:tcW w:w="9016" w:type="dxa"/>
            <w:shd w:val="clear" w:color="auto" w:fill="D9D9D9" w:themeFill="background1" w:themeFillShade="D9"/>
          </w:tcPr>
          <w:p w14:paraId="7BA7F838" w14:textId="77777777" w:rsidR="00BF3347" w:rsidRPr="00CE729A" w:rsidRDefault="00BF3347" w:rsidP="00BF3347">
            <w:pPr>
              <w:jc w:val="center"/>
              <w:rPr>
                <w:b/>
                <w:bCs/>
                <w:sz w:val="28"/>
                <w:szCs w:val="28"/>
              </w:rPr>
            </w:pPr>
            <w:r w:rsidRPr="00CE729A">
              <w:rPr>
                <w:b/>
                <w:bCs/>
                <w:sz w:val="28"/>
                <w:szCs w:val="28"/>
              </w:rPr>
              <w:t>KOKATHA ABORIGINAL CORPORATION RNTBC ICN 8093</w:t>
            </w:r>
          </w:p>
          <w:p w14:paraId="30D463E0" w14:textId="77777777" w:rsidR="00BF3347" w:rsidRPr="00CE729A" w:rsidRDefault="00BF3347" w:rsidP="00BF3347">
            <w:pPr>
              <w:jc w:val="center"/>
              <w:rPr>
                <w:b/>
                <w:bCs/>
                <w:sz w:val="28"/>
                <w:szCs w:val="28"/>
              </w:rPr>
            </w:pPr>
            <w:proofErr w:type="spellStart"/>
            <w:r w:rsidRPr="00CE729A">
              <w:rPr>
                <w:b/>
                <w:bCs/>
                <w:sz w:val="28"/>
                <w:szCs w:val="28"/>
              </w:rPr>
              <w:t>Kokatha</w:t>
            </w:r>
            <w:proofErr w:type="spellEnd"/>
            <w:r w:rsidRPr="00CE729A">
              <w:rPr>
                <w:b/>
                <w:bCs/>
                <w:sz w:val="28"/>
                <w:szCs w:val="28"/>
              </w:rPr>
              <w:t xml:space="preserve"> Annual General Meeting</w:t>
            </w:r>
          </w:p>
          <w:p w14:paraId="58568732" w14:textId="3FA4724E" w:rsidR="00BF3347" w:rsidRPr="00CE729A" w:rsidRDefault="00BF3347" w:rsidP="00BF3347">
            <w:pPr>
              <w:jc w:val="center"/>
              <w:rPr>
                <w:b/>
                <w:bCs/>
                <w:sz w:val="28"/>
                <w:szCs w:val="28"/>
              </w:rPr>
            </w:pPr>
            <w:r w:rsidRPr="00CE729A">
              <w:rPr>
                <w:b/>
                <w:bCs/>
                <w:sz w:val="28"/>
                <w:szCs w:val="28"/>
              </w:rPr>
              <w:t>Saturday, 22 November 202</w:t>
            </w:r>
            <w:r w:rsidR="00A94D9D">
              <w:rPr>
                <w:b/>
                <w:bCs/>
                <w:sz w:val="28"/>
                <w:szCs w:val="28"/>
              </w:rPr>
              <w:t>5</w:t>
            </w:r>
          </w:p>
          <w:p w14:paraId="12E38DB7" w14:textId="42EA4636" w:rsidR="00BF3347" w:rsidRPr="00CE729A" w:rsidRDefault="00BF3347" w:rsidP="00BF3347">
            <w:pPr>
              <w:jc w:val="center"/>
            </w:pPr>
            <w:r w:rsidRPr="00CE729A">
              <w:rPr>
                <w:b/>
                <w:bCs/>
                <w:sz w:val="28"/>
                <w:szCs w:val="28"/>
              </w:rPr>
              <w:t>Lea Memorial Theatre, 12 Hannagan Street, Port Augusta SA 5700</w:t>
            </w:r>
          </w:p>
        </w:tc>
      </w:tr>
    </w:tbl>
    <w:p w14:paraId="421455FC" w14:textId="77777777" w:rsidR="00BF3347" w:rsidRPr="00CE729A" w:rsidRDefault="00BF3347"/>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0"/>
        <w:gridCol w:w="6186"/>
      </w:tblGrid>
      <w:tr w:rsidR="00BF3347" w:rsidRPr="00CE729A" w14:paraId="36703276" w14:textId="77777777" w:rsidTr="002C7859">
        <w:tc>
          <w:tcPr>
            <w:tcW w:w="2830" w:type="dxa"/>
          </w:tcPr>
          <w:p w14:paraId="2EE5B5DB" w14:textId="34806803" w:rsidR="00BF3347" w:rsidRPr="00CE729A" w:rsidRDefault="00BF3347">
            <w:pPr>
              <w:rPr>
                <w:b/>
                <w:bCs/>
              </w:rPr>
            </w:pPr>
            <w:r w:rsidRPr="00CE729A">
              <w:rPr>
                <w:b/>
                <w:bCs/>
              </w:rPr>
              <w:t>Chairperson:</w:t>
            </w:r>
          </w:p>
        </w:tc>
        <w:tc>
          <w:tcPr>
            <w:tcW w:w="6186" w:type="dxa"/>
          </w:tcPr>
          <w:p w14:paraId="3D7E6EDF" w14:textId="1FDC160C" w:rsidR="00BF3347" w:rsidRPr="00CE729A" w:rsidRDefault="00BF3347">
            <w:r w:rsidRPr="00CE729A">
              <w:t>Nyani Thomas</w:t>
            </w:r>
          </w:p>
        </w:tc>
      </w:tr>
      <w:tr w:rsidR="00BF3347" w:rsidRPr="00CE729A" w14:paraId="45B81A5E" w14:textId="77777777" w:rsidTr="002C7859">
        <w:tc>
          <w:tcPr>
            <w:tcW w:w="2830" w:type="dxa"/>
          </w:tcPr>
          <w:p w14:paraId="5E716135" w14:textId="75B6D189" w:rsidR="00BF3347" w:rsidRPr="00CE729A" w:rsidRDefault="00BF3347">
            <w:pPr>
              <w:rPr>
                <w:b/>
                <w:bCs/>
              </w:rPr>
            </w:pPr>
            <w:r w:rsidRPr="00CE729A">
              <w:rPr>
                <w:b/>
                <w:bCs/>
              </w:rPr>
              <w:t>Facilitator:</w:t>
            </w:r>
          </w:p>
        </w:tc>
        <w:tc>
          <w:tcPr>
            <w:tcW w:w="6186" w:type="dxa"/>
          </w:tcPr>
          <w:p w14:paraId="3EAB1E59" w14:textId="3B42DF15" w:rsidR="00BF3347" w:rsidRPr="00CE729A" w:rsidRDefault="00BF3347">
            <w:r w:rsidRPr="00CE729A">
              <w:t>Geoff Deans</w:t>
            </w:r>
          </w:p>
        </w:tc>
      </w:tr>
      <w:tr w:rsidR="00BF3347" w:rsidRPr="00CE729A" w14:paraId="6022045B" w14:textId="77777777" w:rsidTr="002C7859">
        <w:tc>
          <w:tcPr>
            <w:tcW w:w="2830" w:type="dxa"/>
          </w:tcPr>
          <w:p w14:paraId="59CE37FF" w14:textId="77777777" w:rsidR="00BF3347" w:rsidRPr="00CE729A" w:rsidRDefault="00BF3347">
            <w:pPr>
              <w:rPr>
                <w:b/>
                <w:bCs/>
              </w:rPr>
            </w:pPr>
          </w:p>
        </w:tc>
        <w:tc>
          <w:tcPr>
            <w:tcW w:w="6186" w:type="dxa"/>
          </w:tcPr>
          <w:p w14:paraId="574729F8" w14:textId="77777777" w:rsidR="00BF3347" w:rsidRPr="00CE729A" w:rsidRDefault="00BF3347"/>
        </w:tc>
      </w:tr>
      <w:tr w:rsidR="00BF3347" w:rsidRPr="00CE729A" w14:paraId="4775C606" w14:textId="77777777" w:rsidTr="002C7859">
        <w:tc>
          <w:tcPr>
            <w:tcW w:w="2830" w:type="dxa"/>
          </w:tcPr>
          <w:p w14:paraId="1CE92A7C" w14:textId="3F100D17" w:rsidR="00BF3347" w:rsidRPr="00CE729A" w:rsidRDefault="00BF3347">
            <w:pPr>
              <w:rPr>
                <w:b/>
                <w:bCs/>
              </w:rPr>
            </w:pPr>
            <w:r w:rsidRPr="00CE729A">
              <w:rPr>
                <w:b/>
                <w:bCs/>
              </w:rPr>
              <w:t>Board:</w:t>
            </w:r>
          </w:p>
        </w:tc>
        <w:tc>
          <w:tcPr>
            <w:tcW w:w="6186" w:type="dxa"/>
          </w:tcPr>
          <w:p w14:paraId="380F8BDF" w14:textId="0DA7940D" w:rsidR="00BF3347" w:rsidRPr="00CE729A" w:rsidRDefault="00BF3347">
            <w:r w:rsidRPr="00CE729A">
              <w:t>Nyani Thomas, Leeanne Strangways, Carly Chamberlain, Joyleen Thomas, Michael Turner, Paul Strangways, Margot Richardson</w:t>
            </w:r>
          </w:p>
        </w:tc>
      </w:tr>
      <w:tr w:rsidR="00BF3347" w:rsidRPr="00CE729A" w14:paraId="15E105FD" w14:textId="77777777" w:rsidTr="002C7859">
        <w:tc>
          <w:tcPr>
            <w:tcW w:w="2830" w:type="dxa"/>
          </w:tcPr>
          <w:p w14:paraId="296FD964" w14:textId="49FA6A86" w:rsidR="00BF3347" w:rsidRPr="00CE729A" w:rsidRDefault="00BF3347">
            <w:pPr>
              <w:rPr>
                <w:b/>
                <w:bCs/>
              </w:rPr>
            </w:pPr>
          </w:p>
        </w:tc>
        <w:tc>
          <w:tcPr>
            <w:tcW w:w="6186" w:type="dxa"/>
          </w:tcPr>
          <w:p w14:paraId="42F3967D" w14:textId="77777777" w:rsidR="00BF3347" w:rsidRPr="00CE729A" w:rsidRDefault="00BF3347"/>
        </w:tc>
      </w:tr>
      <w:tr w:rsidR="00BF3347" w:rsidRPr="00CE729A" w14:paraId="3F1A3F63" w14:textId="77777777" w:rsidTr="002C7859">
        <w:tc>
          <w:tcPr>
            <w:tcW w:w="2830" w:type="dxa"/>
          </w:tcPr>
          <w:p w14:paraId="1DFA958F" w14:textId="0F4CF357" w:rsidR="00BF3347" w:rsidRPr="00CE729A" w:rsidRDefault="00BF3347">
            <w:pPr>
              <w:rPr>
                <w:b/>
                <w:bCs/>
              </w:rPr>
            </w:pPr>
            <w:r w:rsidRPr="00CE729A">
              <w:rPr>
                <w:b/>
                <w:bCs/>
              </w:rPr>
              <w:t>Minutes Secretary:</w:t>
            </w:r>
          </w:p>
        </w:tc>
        <w:tc>
          <w:tcPr>
            <w:tcW w:w="6186" w:type="dxa"/>
          </w:tcPr>
          <w:p w14:paraId="3148560F" w14:textId="3BBFD9C1" w:rsidR="00BF3347" w:rsidRPr="00CE729A" w:rsidRDefault="00BF3347">
            <w:r w:rsidRPr="00CE729A">
              <w:t>Sarah Cassells (Office81)</w:t>
            </w:r>
          </w:p>
        </w:tc>
      </w:tr>
      <w:tr w:rsidR="00BF3347" w:rsidRPr="00CE729A" w14:paraId="07BA9D4F" w14:textId="77777777" w:rsidTr="002C7859">
        <w:tc>
          <w:tcPr>
            <w:tcW w:w="2830" w:type="dxa"/>
          </w:tcPr>
          <w:p w14:paraId="73C8CF5C" w14:textId="77777777" w:rsidR="00BF3347" w:rsidRPr="00CE729A" w:rsidRDefault="00BF3347">
            <w:pPr>
              <w:rPr>
                <w:b/>
                <w:bCs/>
              </w:rPr>
            </w:pPr>
          </w:p>
        </w:tc>
        <w:tc>
          <w:tcPr>
            <w:tcW w:w="6186" w:type="dxa"/>
          </w:tcPr>
          <w:p w14:paraId="79C7F979" w14:textId="77777777" w:rsidR="00BF3347" w:rsidRPr="00CE729A" w:rsidRDefault="00BF3347"/>
        </w:tc>
      </w:tr>
      <w:tr w:rsidR="00BF3347" w:rsidRPr="00CE729A" w14:paraId="1B5FA290" w14:textId="77777777" w:rsidTr="002C7859">
        <w:tc>
          <w:tcPr>
            <w:tcW w:w="2830" w:type="dxa"/>
          </w:tcPr>
          <w:p w14:paraId="24B8B92E" w14:textId="2F39A579" w:rsidR="00BF3347" w:rsidRPr="00CE729A" w:rsidRDefault="00BF3347">
            <w:pPr>
              <w:rPr>
                <w:b/>
                <w:bCs/>
              </w:rPr>
            </w:pPr>
            <w:r w:rsidRPr="00CE729A">
              <w:rPr>
                <w:b/>
                <w:bCs/>
              </w:rPr>
              <w:t>Attendees:</w:t>
            </w:r>
          </w:p>
        </w:tc>
        <w:tc>
          <w:tcPr>
            <w:tcW w:w="6186" w:type="dxa"/>
          </w:tcPr>
          <w:p w14:paraId="5DA4EE87" w14:textId="1E88F0A4" w:rsidR="00BF3347" w:rsidRPr="00CE729A" w:rsidRDefault="00BF3347">
            <w:r w:rsidRPr="00CE729A">
              <w:t>Refer attendance sign-in record.</w:t>
            </w:r>
          </w:p>
        </w:tc>
      </w:tr>
      <w:tr w:rsidR="00BF3347" w:rsidRPr="00CE729A" w14:paraId="755AB88E" w14:textId="77777777" w:rsidTr="002C7859">
        <w:tc>
          <w:tcPr>
            <w:tcW w:w="2830" w:type="dxa"/>
          </w:tcPr>
          <w:p w14:paraId="2E922EAA" w14:textId="77777777" w:rsidR="00BF3347" w:rsidRPr="00CE729A" w:rsidRDefault="00BF3347">
            <w:pPr>
              <w:rPr>
                <w:b/>
                <w:bCs/>
              </w:rPr>
            </w:pPr>
          </w:p>
        </w:tc>
        <w:tc>
          <w:tcPr>
            <w:tcW w:w="6186" w:type="dxa"/>
          </w:tcPr>
          <w:p w14:paraId="3914FDD5" w14:textId="77777777" w:rsidR="00BF3347" w:rsidRPr="00CE729A" w:rsidRDefault="00BF3347"/>
        </w:tc>
      </w:tr>
      <w:tr w:rsidR="00BF3347" w:rsidRPr="00CE729A" w14:paraId="43707003" w14:textId="77777777" w:rsidTr="002C7859">
        <w:tc>
          <w:tcPr>
            <w:tcW w:w="2830" w:type="dxa"/>
          </w:tcPr>
          <w:p w14:paraId="78599EAC" w14:textId="1EAF62B7" w:rsidR="00BF3347" w:rsidRPr="00CE729A" w:rsidRDefault="00BF3347">
            <w:pPr>
              <w:rPr>
                <w:b/>
                <w:bCs/>
              </w:rPr>
            </w:pPr>
            <w:r w:rsidRPr="00CE729A">
              <w:rPr>
                <w:b/>
                <w:bCs/>
              </w:rPr>
              <w:t>Apologies:</w:t>
            </w:r>
          </w:p>
        </w:tc>
        <w:tc>
          <w:tcPr>
            <w:tcW w:w="6186" w:type="dxa"/>
          </w:tcPr>
          <w:p w14:paraId="21292B57" w14:textId="56A0FB35" w:rsidR="00BF3347" w:rsidRPr="00CE729A" w:rsidRDefault="00BF3347">
            <w:r w:rsidRPr="00CE729A">
              <w:t>Brodie Wilton, Edward Wilton, Dennis Lloyd, Rodney Dodd</w:t>
            </w:r>
            <w:r w:rsidR="00297193">
              <w:t xml:space="preserve">, Heather Mooney, Penelope Harrison, Mackayla Harrison, Kimberley Marden, Helen Marden, Renee Marden, Eunice Saunders, Dion Saunders, James Thomas, James (Jimmy) Thomas, Hannah </w:t>
            </w:r>
            <w:proofErr w:type="spellStart"/>
            <w:r w:rsidR="00297193">
              <w:t>Moosha</w:t>
            </w:r>
            <w:proofErr w:type="spellEnd"/>
            <w:r w:rsidR="00297193">
              <w:t xml:space="preserve">, </w:t>
            </w:r>
            <w:proofErr w:type="spellStart"/>
            <w:r w:rsidR="00297193">
              <w:t>Haymish</w:t>
            </w:r>
            <w:proofErr w:type="spellEnd"/>
            <w:r w:rsidR="00297193">
              <w:t xml:space="preserve"> </w:t>
            </w:r>
            <w:proofErr w:type="spellStart"/>
            <w:r w:rsidR="00297193">
              <w:t>Moosha</w:t>
            </w:r>
            <w:proofErr w:type="spellEnd"/>
            <w:r w:rsidR="00297193">
              <w:t xml:space="preserve">, Deidre </w:t>
            </w:r>
            <w:proofErr w:type="spellStart"/>
            <w:r w:rsidR="00297193">
              <w:t>Moosha</w:t>
            </w:r>
            <w:proofErr w:type="spellEnd"/>
            <w:r w:rsidR="00297193">
              <w:t>, Mitchell Strzelecki, Peter Strzelecki, Alicia Smith, Kerry Ludwig, Nicole Carter, Nina Starke</w:t>
            </w:r>
          </w:p>
        </w:tc>
      </w:tr>
      <w:tr w:rsidR="00BF3347" w:rsidRPr="00CE729A" w14:paraId="51962C00" w14:textId="77777777" w:rsidTr="002C7859">
        <w:tc>
          <w:tcPr>
            <w:tcW w:w="2830" w:type="dxa"/>
          </w:tcPr>
          <w:p w14:paraId="452DF01E" w14:textId="77777777" w:rsidR="00BF3347" w:rsidRPr="00CE729A" w:rsidRDefault="00BF3347">
            <w:pPr>
              <w:rPr>
                <w:b/>
                <w:bCs/>
              </w:rPr>
            </w:pPr>
          </w:p>
        </w:tc>
        <w:tc>
          <w:tcPr>
            <w:tcW w:w="6186" w:type="dxa"/>
          </w:tcPr>
          <w:p w14:paraId="0E619B79" w14:textId="77777777" w:rsidR="00BF3347" w:rsidRPr="00CE729A" w:rsidRDefault="00BF3347"/>
        </w:tc>
      </w:tr>
      <w:tr w:rsidR="00BF3347" w:rsidRPr="00CE729A" w14:paraId="2AE79952" w14:textId="77777777" w:rsidTr="002C7859">
        <w:tc>
          <w:tcPr>
            <w:tcW w:w="2830" w:type="dxa"/>
          </w:tcPr>
          <w:p w14:paraId="432B4E3F" w14:textId="7F6C0F49" w:rsidR="00BF3347" w:rsidRPr="00CE729A" w:rsidRDefault="00BF3347">
            <w:pPr>
              <w:rPr>
                <w:b/>
                <w:bCs/>
              </w:rPr>
            </w:pPr>
            <w:r w:rsidRPr="00CE729A">
              <w:rPr>
                <w:b/>
                <w:bCs/>
              </w:rPr>
              <w:t>Invitees &amp; Guests:</w:t>
            </w:r>
          </w:p>
        </w:tc>
        <w:tc>
          <w:tcPr>
            <w:tcW w:w="6186" w:type="dxa"/>
          </w:tcPr>
          <w:p w14:paraId="6F65AE96" w14:textId="2939E01E" w:rsidR="00BF3347" w:rsidRPr="00CE729A" w:rsidRDefault="00BF3347">
            <w:r w:rsidRPr="00CE729A">
              <w:t>Leonora Herweijer (Legal Advisor, Camatta Lempens), Matthew Gordge (RSM), John Hender (KAC CEO), Ubaid Rahman (KAC GM Finance &amp; Risk), KAC Staff</w:t>
            </w:r>
          </w:p>
        </w:tc>
      </w:tr>
    </w:tbl>
    <w:p w14:paraId="66670D7F" w14:textId="77777777" w:rsidR="00BF3347" w:rsidRPr="00CE729A" w:rsidRDefault="00BF3347"/>
    <w:tbl>
      <w:tblPr>
        <w:tblStyle w:val="TableGrid"/>
        <w:tblW w:w="0" w:type="auto"/>
        <w:tblLook w:val="04A0" w:firstRow="1" w:lastRow="0" w:firstColumn="1" w:lastColumn="0" w:noHBand="0" w:noVBand="1"/>
      </w:tblPr>
      <w:tblGrid>
        <w:gridCol w:w="9016"/>
      </w:tblGrid>
      <w:tr w:rsidR="002C7859" w:rsidRPr="00CE729A" w14:paraId="05A2F83F" w14:textId="77777777" w:rsidTr="002C7859">
        <w:tc>
          <w:tcPr>
            <w:tcW w:w="9016" w:type="dxa"/>
            <w:shd w:val="clear" w:color="auto" w:fill="D9D9D9" w:themeFill="background1" w:themeFillShade="D9"/>
          </w:tcPr>
          <w:p w14:paraId="2C52F58D" w14:textId="7E8324C1" w:rsidR="002C7859" w:rsidRPr="00CE729A" w:rsidRDefault="002C7859" w:rsidP="002C7859">
            <w:pPr>
              <w:pStyle w:val="ListParagraph"/>
              <w:numPr>
                <w:ilvl w:val="0"/>
                <w:numId w:val="1"/>
              </w:numPr>
              <w:rPr>
                <w:b/>
                <w:bCs/>
              </w:rPr>
            </w:pPr>
            <w:r w:rsidRPr="00CE729A">
              <w:rPr>
                <w:b/>
                <w:bCs/>
              </w:rPr>
              <w:t>Chairperson’s Welcome</w:t>
            </w:r>
          </w:p>
        </w:tc>
      </w:tr>
    </w:tbl>
    <w:p w14:paraId="6F426DCD" w14:textId="77777777" w:rsidR="002C7859" w:rsidRPr="00CE729A" w:rsidRDefault="002C7859"/>
    <w:p w14:paraId="29890AD1" w14:textId="0FB3EB8F"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The independent facilitator opened the meeting and introduced himself to members. He then handed over to the Chair, who formally commenced the AGM at</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10.01 am</w:t>
      </w:r>
      <w:r w:rsidRPr="00CE729A">
        <w:rPr>
          <w:rFonts w:asciiTheme="minorHAnsi" w:hAnsiTheme="minorHAnsi"/>
          <w:color w:val="000000"/>
        </w:rPr>
        <w:t>.</w:t>
      </w:r>
    </w:p>
    <w:p w14:paraId="0970BD82" w14:textId="77777777"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 xml:space="preserve">The Chair delivered an Acknowledgment of Country, recognising </w:t>
      </w:r>
      <w:proofErr w:type="spellStart"/>
      <w:r w:rsidRPr="00CE729A">
        <w:rPr>
          <w:rFonts w:asciiTheme="minorHAnsi" w:hAnsiTheme="minorHAnsi"/>
          <w:color w:val="000000"/>
        </w:rPr>
        <w:t>Kokatha</w:t>
      </w:r>
      <w:proofErr w:type="spellEnd"/>
      <w:r w:rsidRPr="00CE729A">
        <w:rPr>
          <w:rFonts w:asciiTheme="minorHAnsi" w:hAnsiTheme="minorHAnsi"/>
          <w:color w:val="000000"/>
        </w:rPr>
        <w:t xml:space="preserve"> Elders past, present and future, followed by a minute’s silence in remembrance. The apologies recorded in the apology book were noted.</w:t>
      </w:r>
    </w:p>
    <w:p w14:paraId="4522E5F0" w14:textId="77777777"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The Chair spoke briefly to his honour in serving as Chair for the past 11 months, outlined key work undertaken during this period, and thanked the community for their support.</w:t>
      </w:r>
    </w:p>
    <w:p w14:paraId="66DC0D7D" w14:textId="77777777"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 xml:space="preserve">The facilitator resumed the floor and provided an overview of the schedule for the day, encouraging members to contact anyone not yet present so they could register before </w:t>
      </w:r>
      <w:r w:rsidRPr="00CE729A">
        <w:rPr>
          <w:rFonts w:asciiTheme="minorHAnsi" w:hAnsiTheme="minorHAnsi"/>
          <w:color w:val="000000"/>
        </w:rPr>
        <w:lastRenderedPageBreak/>
        <w:t>registration closed at</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11.00 am</w:t>
      </w:r>
      <w:r w:rsidRPr="00CE729A">
        <w:rPr>
          <w:rFonts w:asciiTheme="minorHAnsi" w:hAnsiTheme="minorHAnsi"/>
          <w:color w:val="000000"/>
        </w:rPr>
        <w:t>. He outlined venue rules, the Code of Conduct, and noted the standing resolution that members may receive one warning for any breach; further breaches may result in being asked to leave the meeting.</w:t>
      </w:r>
    </w:p>
    <w:p w14:paraId="34BA7B9D" w14:textId="77777777" w:rsidR="00C10FCB" w:rsidRPr="00CE729A" w:rsidRDefault="002C7859" w:rsidP="002C7859">
      <w:pPr>
        <w:pStyle w:val="NormalWeb"/>
        <w:rPr>
          <w:rFonts w:asciiTheme="minorHAnsi" w:hAnsiTheme="minorHAnsi"/>
          <w:color w:val="000000"/>
        </w:rPr>
      </w:pPr>
      <w:r w:rsidRPr="00CE729A">
        <w:rPr>
          <w:rFonts w:asciiTheme="minorHAnsi" w:hAnsiTheme="minorHAnsi"/>
          <w:color w:val="000000"/>
        </w:rPr>
        <w:t xml:space="preserve">Quorum was confirmed. </w:t>
      </w:r>
    </w:p>
    <w:p w14:paraId="22FE646E" w14:textId="7768DF89"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 xml:space="preserve">Housekeeping matters, including emergency exits, safety protocol, and meal arrangements, were noted. The facilitator confirmed that proxies had been issued and that voting slips would be distributed after registration closed. SANTS was acknowledged as assisting with </w:t>
      </w:r>
      <w:r w:rsidR="00C10FCB" w:rsidRPr="00CE729A">
        <w:rPr>
          <w:rFonts w:asciiTheme="minorHAnsi" w:hAnsiTheme="minorHAnsi"/>
          <w:color w:val="000000"/>
        </w:rPr>
        <w:t>vote counting.</w:t>
      </w:r>
    </w:p>
    <w:p w14:paraId="145F98A5" w14:textId="0B2E390F"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 xml:space="preserve">Members were encouraged to ask questions throughout the AGM, and were advised that “Any Other Business” items should be directed to </w:t>
      </w:r>
      <w:r w:rsidR="00C10FCB" w:rsidRPr="00CE729A">
        <w:rPr>
          <w:rFonts w:asciiTheme="minorHAnsi" w:hAnsiTheme="minorHAnsi"/>
          <w:color w:val="000000"/>
        </w:rPr>
        <w:t>KAC Staff</w:t>
      </w:r>
      <w:r w:rsidRPr="00CE729A">
        <w:rPr>
          <w:rFonts w:asciiTheme="minorHAnsi" w:hAnsiTheme="minorHAnsi"/>
          <w:color w:val="000000"/>
        </w:rPr>
        <w:t xml:space="preserve"> and the Minutes Secretary. Feedback forms were made available. The agenda was then outlined.</w:t>
      </w:r>
    </w:p>
    <w:p w14:paraId="01437EE0" w14:textId="01E318EA" w:rsidR="002C7859" w:rsidRPr="00CE729A" w:rsidRDefault="002C7859" w:rsidP="00C10FCB">
      <w:pPr>
        <w:pStyle w:val="NormalWeb"/>
        <w:rPr>
          <w:rFonts w:asciiTheme="minorHAnsi" w:hAnsiTheme="minorHAnsi"/>
          <w:color w:val="000000"/>
        </w:rPr>
      </w:pPr>
      <w:r w:rsidRPr="00CE729A">
        <w:rPr>
          <w:rFonts w:asciiTheme="minorHAnsi" w:hAnsiTheme="minorHAnsi"/>
          <w:color w:val="000000"/>
        </w:rPr>
        <w:t>A member question was raised from the floor</w:t>
      </w:r>
      <w:r w:rsidR="00C10FCB" w:rsidRPr="00CE729A">
        <w:rPr>
          <w:rFonts w:asciiTheme="minorHAnsi" w:hAnsiTheme="minorHAnsi"/>
          <w:color w:val="000000"/>
        </w:rPr>
        <w:t xml:space="preserve">: </w:t>
      </w:r>
      <w:r w:rsidRPr="00CE729A">
        <w:rPr>
          <w:rStyle w:val="Strong"/>
          <w:rFonts w:asciiTheme="minorHAnsi" w:eastAsiaTheme="majorEastAsia" w:hAnsiTheme="minorHAnsi"/>
          <w:b w:val="0"/>
          <w:bCs w:val="0"/>
          <w:color w:val="000000"/>
        </w:rPr>
        <w:t>Barbara Amos</w:t>
      </w:r>
      <w:r w:rsidRPr="00CE729A">
        <w:rPr>
          <w:rStyle w:val="apple-converted-space"/>
          <w:rFonts w:asciiTheme="minorHAnsi" w:eastAsiaTheme="majorEastAsia" w:hAnsiTheme="minorHAnsi"/>
          <w:color w:val="000000"/>
        </w:rPr>
        <w:t> </w:t>
      </w:r>
      <w:r w:rsidRPr="00CE729A">
        <w:rPr>
          <w:rFonts w:asciiTheme="minorHAnsi" w:hAnsiTheme="minorHAnsi"/>
          <w:color w:val="000000"/>
        </w:rPr>
        <w:t>proposed a procedural resolution that all KAC staff leave the room, including John Hender, except when delivering their reports.</w:t>
      </w:r>
      <w:r w:rsidR="00C10FCB" w:rsidRPr="00CE729A">
        <w:rPr>
          <w:rFonts w:asciiTheme="minorHAnsi" w:hAnsiTheme="minorHAnsi"/>
          <w:color w:val="000000"/>
        </w:rPr>
        <w:t xml:space="preserve"> </w:t>
      </w:r>
      <w:r w:rsidRPr="00CE729A">
        <w:rPr>
          <w:rFonts w:asciiTheme="minorHAnsi" w:hAnsiTheme="minorHAnsi"/>
          <w:color w:val="000000"/>
        </w:rPr>
        <w:t xml:space="preserve">The Chair noted that procedural motions may be put forward </w:t>
      </w:r>
      <w:r w:rsidR="005E1355">
        <w:rPr>
          <w:rFonts w:asciiTheme="minorHAnsi" w:hAnsiTheme="minorHAnsi"/>
          <w:color w:val="000000"/>
        </w:rPr>
        <w:t xml:space="preserve">and confirmed that the motion would be put after the minutes. </w:t>
      </w:r>
    </w:p>
    <w:p w14:paraId="1566F62C" w14:textId="77777777"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A further comment was raised by</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Elaine Kite</w:t>
      </w:r>
      <w:r w:rsidRPr="00CE729A">
        <w:rPr>
          <w:rFonts w:asciiTheme="minorHAnsi" w:hAnsiTheme="minorHAnsi"/>
          <w:b/>
          <w:bCs/>
          <w:color w:val="000000"/>
        </w:rPr>
        <w:t>,</w:t>
      </w:r>
      <w:r w:rsidRPr="00CE729A">
        <w:rPr>
          <w:rFonts w:asciiTheme="minorHAnsi" w:hAnsiTheme="minorHAnsi"/>
          <w:color w:val="000000"/>
        </w:rPr>
        <w:t xml:space="preserve"> who asked that anyone not present for a specific task (for example, minute-taking) and only attending to present a report should leave the meeting until required.</w:t>
      </w:r>
    </w:p>
    <w:p w14:paraId="29FEC290" w14:textId="77777777" w:rsidR="002C7859" w:rsidRPr="00CE729A" w:rsidRDefault="002C7859" w:rsidP="002C7859">
      <w:pPr>
        <w:pStyle w:val="NormalWeb"/>
        <w:rPr>
          <w:rFonts w:asciiTheme="minorHAnsi" w:hAnsiTheme="minorHAnsi"/>
          <w:color w:val="000000"/>
        </w:rPr>
      </w:pPr>
      <w:r w:rsidRPr="00CE729A">
        <w:rPr>
          <w:rFonts w:asciiTheme="minorHAnsi" w:hAnsiTheme="minorHAnsi"/>
          <w:color w:val="000000"/>
        </w:rPr>
        <w:t>The facilitator clarified the purpose of the AGM: to receive information, ask questions, and appoint directors. He then continued with the meeting.</w:t>
      </w:r>
    </w:p>
    <w:p w14:paraId="351F8DFA" w14:textId="77777777" w:rsidR="00C10FCB" w:rsidRPr="00CE729A" w:rsidRDefault="00C10FCB" w:rsidP="002C7859">
      <w:pPr>
        <w:pStyle w:val="NormalWeb"/>
        <w:rPr>
          <w:rFonts w:asciiTheme="minorHAnsi" w:hAnsiTheme="minorHAnsi"/>
          <w:color w:val="000000"/>
        </w:rPr>
      </w:pPr>
    </w:p>
    <w:tbl>
      <w:tblPr>
        <w:tblStyle w:val="TableGrid"/>
        <w:tblW w:w="0" w:type="auto"/>
        <w:tblLook w:val="04A0" w:firstRow="1" w:lastRow="0" w:firstColumn="1" w:lastColumn="0" w:noHBand="0" w:noVBand="1"/>
      </w:tblPr>
      <w:tblGrid>
        <w:gridCol w:w="9016"/>
      </w:tblGrid>
      <w:tr w:rsidR="00C10FCB" w:rsidRPr="00CE729A" w14:paraId="182EC626" w14:textId="77777777" w:rsidTr="00C10FCB">
        <w:trPr>
          <w:trHeight w:val="271"/>
        </w:trPr>
        <w:tc>
          <w:tcPr>
            <w:tcW w:w="9016" w:type="dxa"/>
            <w:shd w:val="clear" w:color="auto" w:fill="D9D9D9" w:themeFill="background1" w:themeFillShade="D9"/>
          </w:tcPr>
          <w:p w14:paraId="188A997B" w14:textId="2983568D" w:rsidR="00C10FCB" w:rsidRPr="00CE729A" w:rsidRDefault="00C10FCB" w:rsidP="00C10FCB">
            <w:pPr>
              <w:pStyle w:val="ListParagraph"/>
              <w:numPr>
                <w:ilvl w:val="0"/>
                <w:numId w:val="1"/>
              </w:numPr>
              <w:rPr>
                <w:b/>
                <w:bCs/>
              </w:rPr>
            </w:pPr>
            <w:r w:rsidRPr="00CE729A">
              <w:rPr>
                <w:b/>
                <w:bCs/>
              </w:rPr>
              <w:t>Proxy Appointments</w:t>
            </w:r>
          </w:p>
        </w:tc>
      </w:tr>
    </w:tbl>
    <w:p w14:paraId="2B5B17C0" w14:textId="7CB4F6FA" w:rsidR="00C10FCB" w:rsidRPr="00CE729A" w:rsidRDefault="00C10FCB" w:rsidP="002C7859">
      <w:pPr>
        <w:pStyle w:val="NormalWeb"/>
        <w:rPr>
          <w:rFonts w:asciiTheme="minorHAnsi" w:hAnsiTheme="minorHAnsi"/>
          <w:color w:val="000000"/>
        </w:rPr>
      </w:pPr>
      <w:r w:rsidRPr="00CE729A">
        <w:rPr>
          <w:rFonts w:asciiTheme="minorHAnsi" w:hAnsiTheme="minorHAnsi"/>
          <w:color w:val="000000"/>
        </w:rPr>
        <w:t>The facilitator confirmed the proxy appointment process for the AGM. Proxy appointments had closed 48 hours prior to the meeting, in accordance with the Corporation’s requirements. Proxy voting slips would be distributed after registration closed at</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11.00 am</w:t>
      </w:r>
      <w:r w:rsidRPr="00CE729A">
        <w:rPr>
          <w:rFonts w:asciiTheme="minorHAnsi" w:hAnsiTheme="minorHAnsi"/>
          <w:color w:val="000000"/>
        </w:rPr>
        <w:t>.</w:t>
      </w:r>
    </w:p>
    <w:p w14:paraId="0B0AF47E" w14:textId="77777777" w:rsidR="00C10FCB" w:rsidRPr="00CE729A" w:rsidRDefault="00C10FCB" w:rsidP="002C7859">
      <w:pPr>
        <w:pStyle w:val="NormalWeb"/>
        <w:rPr>
          <w:rFonts w:asciiTheme="minorHAnsi" w:hAnsiTheme="minorHAnsi"/>
          <w:color w:val="000000"/>
        </w:rPr>
      </w:pPr>
    </w:p>
    <w:tbl>
      <w:tblPr>
        <w:tblStyle w:val="TableGrid"/>
        <w:tblW w:w="0" w:type="auto"/>
        <w:tblLook w:val="04A0" w:firstRow="1" w:lastRow="0" w:firstColumn="1" w:lastColumn="0" w:noHBand="0" w:noVBand="1"/>
      </w:tblPr>
      <w:tblGrid>
        <w:gridCol w:w="9016"/>
      </w:tblGrid>
      <w:tr w:rsidR="00C10FCB" w:rsidRPr="00CE729A" w14:paraId="2ACC5326" w14:textId="77777777" w:rsidTr="00C10FCB">
        <w:tc>
          <w:tcPr>
            <w:tcW w:w="9016" w:type="dxa"/>
            <w:shd w:val="clear" w:color="auto" w:fill="D9D9D9" w:themeFill="background1" w:themeFillShade="D9"/>
          </w:tcPr>
          <w:p w14:paraId="1DBE5B96" w14:textId="6039054C" w:rsidR="00C10FCB" w:rsidRPr="00CE729A" w:rsidRDefault="00C10FCB" w:rsidP="00C10FCB">
            <w:pPr>
              <w:pStyle w:val="ListParagraph"/>
              <w:numPr>
                <w:ilvl w:val="0"/>
                <w:numId w:val="1"/>
              </w:numPr>
              <w:rPr>
                <w:b/>
                <w:bCs/>
              </w:rPr>
            </w:pPr>
            <w:r w:rsidRPr="00CE729A">
              <w:rPr>
                <w:b/>
                <w:bCs/>
              </w:rPr>
              <w:t>Minutes of the previous meeting</w:t>
            </w:r>
          </w:p>
        </w:tc>
      </w:tr>
    </w:tbl>
    <w:p w14:paraId="75484873" w14:textId="42FB7E34" w:rsidR="00C10FCB" w:rsidRPr="00CE729A" w:rsidRDefault="00C10FCB" w:rsidP="002C7859">
      <w:pPr>
        <w:pStyle w:val="NormalWeb"/>
        <w:rPr>
          <w:rFonts w:asciiTheme="minorHAnsi" w:hAnsiTheme="minorHAnsi"/>
          <w:b/>
          <w:bCs/>
          <w:color w:val="000000"/>
        </w:rPr>
      </w:pPr>
      <w:r w:rsidRPr="00CE729A">
        <w:rPr>
          <w:rFonts w:asciiTheme="minorHAnsi" w:hAnsiTheme="minorHAnsi"/>
          <w:color w:val="000000"/>
        </w:rPr>
        <w:t>The Minutes Secretary confirmed that no amendments had been requested to the draft Minutes of the Annual General Meeting held on</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14 December 2024</w:t>
      </w:r>
      <w:r w:rsidRPr="00CE729A">
        <w:rPr>
          <w:rFonts w:asciiTheme="minorHAnsi" w:hAnsiTheme="minorHAnsi"/>
          <w:b/>
          <w:bCs/>
          <w:color w:val="000000"/>
        </w:rPr>
        <w:t>.</w:t>
      </w:r>
    </w:p>
    <w:p w14:paraId="79580C2B" w14:textId="6F5F7254" w:rsidR="00C10FCB" w:rsidRPr="00CE729A" w:rsidRDefault="00C10FCB" w:rsidP="002C7859">
      <w:pPr>
        <w:pStyle w:val="NormalWeb"/>
        <w:rPr>
          <w:rFonts w:asciiTheme="minorHAnsi" w:hAnsiTheme="minorHAnsi"/>
          <w:color w:val="000000"/>
        </w:rPr>
      </w:pPr>
      <w:r w:rsidRPr="00CE729A">
        <w:rPr>
          <w:rFonts w:asciiTheme="minorHAnsi" w:hAnsiTheme="minorHAnsi"/>
          <w:color w:val="000000"/>
        </w:rPr>
        <w:t>The facilitator clarified the voting process, noting that decisions are made by simple majority (50% + 1) by show of hands.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3005"/>
        <w:gridCol w:w="3511"/>
        <w:gridCol w:w="2500"/>
      </w:tblGrid>
      <w:tr w:rsidR="007231EC" w:rsidRPr="00CE729A" w14:paraId="5FBA052F" w14:textId="77777777" w:rsidTr="007231EC">
        <w:tc>
          <w:tcPr>
            <w:tcW w:w="9016" w:type="dxa"/>
            <w:gridSpan w:val="3"/>
            <w:shd w:val="clear" w:color="auto" w:fill="FAE2D5" w:themeFill="accent2" w:themeFillTint="33"/>
          </w:tcPr>
          <w:p w14:paraId="78AB53C8" w14:textId="264E94E4" w:rsidR="007231EC" w:rsidRPr="00CE729A" w:rsidRDefault="007231EC" w:rsidP="002C7859">
            <w:pPr>
              <w:pStyle w:val="NormalWeb"/>
              <w:rPr>
                <w:rFonts w:asciiTheme="minorHAnsi" w:hAnsiTheme="minorHAnsi"/>
                <w:color w:val="000000"/>
              </w:rPr>
            </w:pPr>
            <w:r w:rsidRPr="00CE729A">
              <w:rPr>
                <w:rStyle w:val="Strong"/>
                <w:rFonts w:asciiTheme="minorHAnsi" w:eastAsiaTheme="majorEastAsia" w:hAnsiTheme="minorHAnsi"/>
                <w:color w:val="000000"/>
              </w:rPr>
              <w:t>Motion:</w:t>
            </w:r>
            <w:r w:rsidRPr="00CE729A">
              <w:rPr>
                <w:rStyle w:val="apple-converted-space"/>
                <w:rFonts w:asciiTheme="minorHAnsi" w:eastAsiaTheme="majorEastAsia" w:hAnsiTheme="minorHAnsi"/>
                <w:color w:val="000000"/>
              </w:rPr>
              <w:t> </w:t>
            </w:r>
            <w:r w:rsidRPr="00CE729A">
              <w:rPr>
                <w:rStyle w:val="Emphasis"/>
                <w:rFonts w:asciiTheme="minorHAnsi" w:eastAsiaTheme="majorEastAsia" w:hAnsiTheme="minorHAnsi"/>
                <w:i w:val="0"/>
                <w:iCs w:val="0"/>
                <w:color w:val="000000"/>
              </w:rPr>
              <w:t>That the minutes of the Annual General Meeting held 14 December 2024 be accepted.</w:t>
            </w:r>
          </w:p>
        </w:tc>
      </w:tr>
      <w:tr w:rsidR="007231EC" w:rsidRPr="00CE729A" w14:paraId="7F3AA625" w14:textId="77777777" w:rsidTr="007231EC">
        <w:tc>
          <w:tcPr>
            <w:tcW w:w="3005" w:type="dxa"/>
            <w:shd w:val="clear" w:color="auto" w:fill="FAE2D5" w:themeFill="accent2" w:themeFillTint="33"/>
          </w:tcPr>
          <w:p w14:paraId="7E65BAB5" w14:textId="77777777" w:rsidR="007231EC" w:rsidRPr="00CE729A" w:rsidRDefault="007231EC" w:rsidP="002C7859">
            <w:pPr>
              <w:pStyle w:val="NormalWeb"/>
              <w:rPr>
                <w:rFonts w:asciiTheme="minorHAnsi" w:hAnsiTheme="minorHAnsi"/>
                <w:color w:val="000000"/>
              </w:rPr>
            </w:pPr>
          </w:p>
        </w:tc>
        <w:tc>
          <w:tcPr>
            <w:tcW w:w="3511" w:type="dxa"/>
            <w:shd w:val="clear" w:color="auto" w:fill="FAE2D5" w:themeFill="accent2" w:themeFillTint="33"/>
          </w:tcPr>
          <w:p w14:paraId="1FB89B68" w14:textId="77777777" w:rsidR="007231EC" w:rsidRPr="00CE729A" w:rsidRDefault="007231EC" w:rsidP="002C7859">
            <w:pPr>
              <w:pStyle w:val="NormalWeb"/>
              <w:rPr>
                <w:rFonts w:asciiTheme="minorHAnsi" w:hAnsiTheme="minorHAnsi"/>
                <w:color w:val="000000"/>
              </w:rPr>
            </w:pPr>
          </w:p>
        </w:tc>
        <w:tc>
          <w:tcPr>
            <w:tcW w:w="2500" w:type="dxa"/>
            <w:shd w:val="clear" w:color="auto" w:fill="FAE2D5" w:themeFill="accent2" w:themeFillTint="33"/>
          </w:tcPr>
          <w:p w14:paraId="082E9C9B" w14:textId="77777777" w:rsidR="007231EC" w:rsidRPr="00CE729A" w:rsidRDefault="007231EC" w:rsidP="002C7859">
            <w:pPr>
              <w:pStyle w:val="NormalWeb"/>
              <w:rPr>
                <w:rFonts w:asciiTheme="minorHAnsi" w:hAnsiTheme="minorHAnsi"/>
                <w:color w:val="000000"/>
              </w:rPr>
            </w:pPr>
          </w:p>
        </w:tc>
      </w:tr>
      <w:tr w:rsidR="007231EC" w:rsidRPr="00CE729A" w14:paraId="3C9CF492" w14:textId="77777777" w:rsidTr="007231EC">
        <w:tc>
          <w:tcPr>
            <w:tcW w:w="3005" w:type="dxa"/>
            <w:shd w:val="clear" w:color="auto" w:fill="FAE2D5" w:themeFill="accent2" w:themeFillTint="33"/>
          </w:tcPr>
          <w:p w14:paraId="0804D05B" w14:textId="2F9CBBAA"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M</w:t>
            </w:r>
            <w:r w:rsidRPr="00CE729A">
              <w:rPr>
                <w:rFonts w:asciiTheme="minorHAnsi" w:hAnsiTheme="minorHAnsi"/>
                <w:b/>
                <w:bCs/>
              </w:rPr>
              <w:t>oved:</w:t>
            </w:r>
            <w:r w:rsidRPr="00CE729A">
              <w:rPr>
                <w:rFonts w:asciiTheme="minorHAnsi" w:hAnsiTheme="minorHAnsi"/>
              </w:rPr>
              <w:t xml:space="preserve"> Anna Strzelecki</w:t>
            </w:r>
          </w:p>
        </w:tc>
        <w:tc>
          <w:tcPr>
            <w:tcW w:w="3511" w:type="dxa"/>
            <w:shd w:val="clear" w:color="auto" w:fill="FAE2D5" w:themeFill="accent2" w:themeFillTint="33"/>
          </w:tcPr>
          <w:p w14:paraId="3BB9F0BA" w14:textId="573AB03D"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Seconded:</w:t>
            </w:r>
            <w:r w:rsidRPr="00CE729A">
              <w:rPr>
                <w:rFonts w:asciiTheme="minorHAnsi" w:hAnsiTheme="minorHAnsi"/>
                <w:color w:val="000000"/>
              </w:rPr>
              <w:t xml:space="preserve"> Joyleen Thomas</w:t>
            </w:r>
          </w:p>
        </w:tc>
        <w:tc>
          <w:tcPr>
            <w:tcW w:w="2500" w:type="dxa"/>
            <w:shd w:val="clear" w:color="auto" w:fill="FAE2D5" w:themeFill="accent2" w:themeFillTint="33"/>
          </w:tcPr>
          <w:p w14:paraId="6754D5DA" w14:textId="7502904C"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Outcome:</w:t>
            </w:r>
            <w:r w:rsidRPr="00CE729A">
              <w:rPr>
                <w:rFonts w:asciiTheme="minorHAnsi" w:hAnsiTheme="minorHAnsi"/>
                <w:color w:val="000000"/>
              </w:rPr>
              <w:t xml:space="preserve"> Carried</w:t>
            </w:r>
          </w:p>
        </w:tc>
      </w:tr>
      <w:tr w:rsidR="007231EC" w:rsidRPr="00CE729A" w14:paraId="607FD080" w14:textId="77777777" w:rsidTr="007231EC">
        <w:tc>
          <w:tcPr>
            <w:tcW w:w="3005" w:type="dxa"/>
            <w:shd w:val="clear" w:color="auto" w:fill="FAE2D5" w:themeFill="accent2" w:themeFillTint="33"/>
          </w:tcPr>
          <w:p w14:paraId="6C5F5FDA" w14:textId="77777777" w:rsidR="007231EC" w:rsidRPr="00CE729A" w:rsidRDefault="007231EC" w:rsidP="002C7859">
            <w:pPr>
              <w:pStyle w:val="NormalWeb"/>
              <w:rPr>
                <w:rFonts w:asciiTheme="minorHAnsi" w:hAnsiTheme="minorHAnsi"/>
                <w:color w:val="000000"/>
              </w:rPr>
            </w:pPr>
          </w:p>
        </w:tc>
        <w:tc>
          <w:tcPr>
            <w:tcW w:w="3511" w:type="dxa"/>
            <w:shd w:val="clear" w:color="auto" w:fill="FAE2D5" w:themeFill="accent2" w:themeFillTint="33"/>
          </w:tcPr>
          <w:p w14:paraId="21ED0DBB" w14:textId="77777777" w:rsidR="007231EC" w:rsidRPr="00CE729A" w:rsidRDefault="007231EC" w:rsidP="002C7859">
            <w:pPr>
              <w:pStyle w:val="NormalWeb"/>
              <w:rPr>
                <w:rFonts w:asciiTheme="minorHAnsi" w:hAnsiTheme="minorHAnsi"/>
                <w:color w:val="000000"/>
              </w:rPr>
            </w:pPr>
          </w:p>
        </w:tc>
        <w:tc>
          <w:tcPr>
            <w:tcW w:w="2500" w:type="dxa"/>
            <w:shd w:val="clear" w:color="auto" w:fill="FAE2D5" w:themeFill="accent2" w:themeFillTint="33"/>
          </w:tcPr>
          <w:p w14:paraId="1E348931" w14:textId="77777777" w:rsidR="007231EC" w:rsidRPr="00CE729A" w:rsidRDefault="007231EC" w:rsidP="002C7859">
            <w:pPr>
              <w:pStyle w:val="NormalWeb"/>
              <w:rPr>
                <w:rFonts w:asciiTheme="minorHAnsi" w:hAnsiTheme="minorHAnsi"/>
                <w:color w:val="000000"/>
              </w:rPr>
            </w:pPr>
          </w:p>
        </w:tc>
      </w:tr>
      <w:tr w:rsidR="007231EC" w:rsidRPr="00CE729A" w14:paraId="6152691C" w14:textId="77777777" w:rsidTr="007231EC">
        <w:tc>
          <w:tcPr>
            <w:tcW w:w="3005" w:type="dxa"/>
            <w:shd w:val="clear" w:color="auto" w:fill="FAE2D5" w:themeFill="accent2" w:themeFillTint="33"/>
          </w:tcPr>
          <w:p w14:paraId="6208DA99" w14:textId="581DCB14"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Abstained:</w:t>
            </w:r>
            <w:r w:rsidRPr="00CE729A">
              <w:rPr>
                <w:rFonts w:asciiTheme="minorHAnsi" w:hAnsiTheme="minorHAnsi"/>
                <w:color w:val="000000"/>
              </w:rPr>
              <w:t xml:space="preserve"> 2</w:t>
            </w:r>
          </w:p>
        </w:tc>
        <w:tc>
          <w:tcPr>
            <w:tcW w:w="3511" w:type="dxa"/>
            <w:shd w:val="clear" w:color="auto" w:fill="FAE2D5" w:themeFill="accent2" w:themeFillTint="33"/>
          </w:tcPr>
          <w:p w14:paraId="08B702B7" w14:textId="4FCACC6C"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In favour:</w:t>
            </w:r>
            <w:r w:rsidRPr="00CE729A">
              <w:rPr>
                <w:rFonts w:asciiTheme="minorHAnsi" w:hAnsiTheme="minorHAnsi"/>
                <w:color w:val="000000"/>
              </w:rPr>
              <w:t xml:space="preserve"> Majority</w:t>
            </w:r>
          </w:p>
        </w:tc>
        <w:tc>
          <w:tcPr>
            <w:tcW w:w="2500" w:type="dxa"/>
            <w:shd w:val="clear" w:color="auto" w:fill="FAE2D5" w:themeFill="accent2" w:themeFillTint="33"/>
          </w:tcPr>
          <w:p w14:paraId="6FEFE5DE" w14:textId="4B95E2CE" w:rsidR="007231EC" w:rsidRPr="00CE729A" w:rsidRDefault="007231EC" w:rsidP="002C7859">
            <w:pPr>
              <w:pStyle w:val="NormalWeb"/>
              <w:rPr>
                <w:rFonts w:asciiTheme="minorHAnsi" w:hAnsiTheme="minorHAnsi"/>
                <w:color w:val="000000"/>
              </w:rPr>
            </w:pPr>
            <w:r w:rsidRPr="00CE729A">
              <w:rPr>
                <w:rFonts w:asciiTheme="minorHAnsi" w:hAnsiTheme="minorHAnsi"/>
                <w:b/>
                <w:bCs/>
                <w:color w:val="000000"/>
              </w:rPr>
              <w:t>Against:</w:t>
            </w:r>
            <w:r w:rsidRPr="00CE729A">
              <w:rPr>
                <w:rFonts w:asciiTheme="minorHAnsi" w:hAnsiTheme="minorHAnsi"/>
                <w:color w:val="000000"/>
              </w:rPr>
              <w:t xml:space="preserve"> 1</w:t>
            </w:r>
          </w:p>
        </w:tc>
      </w:tr>
    </w:tbl>
    <w:p w14:paraId="5090406A" w14:textId="77777777" w:rsidR="00425291" w:rsidRPr="00CE729A" w:rsidRDefault="00425291" w:rsidP="002C7859">
      <w:pPr>
        <w:pStyle w:val="NormalWeb"/>
        <w:rPr>
          <w:rFonts w:asciiTheme="minorHAnsi" w:hAnsiTheme="minorHAnsi"/>
          <w:color w:val="000000"/>
        </w:rPr>
      </w:pPr>
    </w:p>
    <w:tbl>
      <w:tblPr>
        <w:tblStyle w:val="TableGrid"/>
        <w:tblW w:w="0" w:type="auto"/>
        <w:tblLook w:val="04A0" w:firstRow="1" w:lastRow="0" w:firstColumn="1" w:lastColumn="0" w:noHBand="0" w:noVBand="1"/>
      </w:tblPr>
      <w:tblGrid>
        <w:gridCol w:w="9016"/>
      </w:tblGrid>
      <w:tr w:rsidR="00425291" w:rsidRPr="00CE729A" w14:paraId="2B39850F" w14:textId="77777777" w:rsidTr="00425291">
        <w:tc>
          <w:tcPr>
            <w:tcW w:w="9016" w:type="dxa"/>
            <w:shd w:val="clear" w:color="auto" w:fill="D9D9D9" w:themeFill="background1" w:themeFillShade="D9"/>
          </w:tcPr>
          <w:p w14:paraId="672FAE2B" w14:textId="4FBFFE89" w:rsidR="00425291" w:rsidRPr="00CE729A" w:rsidRDefault="00425291" w:rsidP="00425291">
            <w:pPr>
              <w:pStyle w:val="ListParagraph"/>
              <w:numPr>
                <w:ilvl w:val="0"/>
                <w:numId w:val="1"/>
              </w:numPr>
              <w:rPr>
                <w:b/>
                <w:bCs/>
              </w:rPr>
            </w:pPr>
            <w:r w:rsidRPr="00CE729A">
              <w:rPr>
                <w:b/>
                <w:bCs/>
              </w:rPr>
              <w:t>Kids T-shirt Competition Presentation</w:t>
            </w:r>
          </w:p>
        </w:tc>
      </w:tr>
    </w:tbl>
    <w:p w14:paraId="3C530D35" w14:textId="729493E5" w:rsidR="00425291" w:rsidRPr="00CE729A" w:rsidRDefault="00425291" w:rsidP="002C7859">
      <w:pPr>
        <w:pStyle w:val="NormalWeb"/>
        <w:rPr>
          <w:rFonts w:asciiTheme="minorHAnsi" w:hAnsiTheme="minorHAnsi"/>
          <w:color w:val="000000"/>
        </w:rPr>
      </w:pPr>
      <w:r w:rsidRPr="00CE729A">
        <w:rPr>
          <w:rFonts w:asciiTheme="minorHAnsi" w:hAnsiTheme="minorHAnsi"/>
          <w:color w:val="000000"/>
        </w:rPr>
        <w:t>The Chair presented the results of the Kids’ T-Shirt Design Competition and announced</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color w:val="000000"/>
        </w:rPr>
        <w:t>Ayana Reid</w:t>
      </w:r>
      <w:r w:rsidRPr="00CE729A">
        <w:rPr>
          <w:rStyle w:val="apple-converted-space"/>
          <w:rFonts w:asciiTheme="minorHAnsi" w:eastAsiaTheme="majorEastAsia" w:hAnsiTheme="minorHAnsi"/>
          <w:color w:val="000000"/>
        </w:rPr>
        <w:t> </w:t>
      </w:r>
      <w:r w:rsidRPr="00CE729A">
        <w:rPr>
          <w:rFonts w:asciiTheme="minorHAnsi" w:hAnsiTheme="minorHAnsi"/>
          <w:color w:val="000000"/>
        </w:rPr>
        <w:t xml:space="preserve">as the winning design. </w:t>
      </w:r>
    </w:p>
    <w:p w14:paraId="51FD14D7" w14:textId="77777777" w:rsidR="00425291" w:rsidRPr="00CE729A" w:rsidRDefault="00425291" w:rsidP="002C7859">
      <w:pPr>
        <w:pStyle w:val="NormalWeb"/>
        <w:rPr>
          <w:rFonts w:asciiTheme="minorHAnsi" w:hAnsiTheme="minorHAnsi"/>
          <w:color w:val="000000"/>
        </w:rPr>
      </w:pPr>
    </w:p>
    <w:tbl>
      <w:tblPr>
        <w:tblStyle w:val="TableGrid"/>
        <w:tblW w:w="0" w:type="auto"/>
        <w:tblLook w:val="04A0" w:firstRow="1" w:lastRow="0" w:firstColumn="1" w:lastColumn="0" w:noHBand="0" w:noVBand="1"/>
      </w:tblPr>
      <w:tblGrid>
        <w:gridCol w:w="9016"/>
      </w:tblGrid>
      <w:tr w:rsidR="00425291" w:rsidRPr="00CE729A" w14:paraId="3C8193A8" w14:textId="77777777" w:rsidTr="00425291">
        <w:tc>
          <w:tcPr>
            <w:tcW w:w="9016" w:type="dxa"/>
            <w:shd w:val="clear" w:color="auto" w:fill="D9D9D9" w:themeFill="background1" w:themeFillShade="D9"/>
          </w:tcPr>
          <w:p w14:paraId="0183E8AB" w14:textId="51948E91" w:rsidR="00425291" w:rsidRPr="00CE729A" w:rsidRDefault="00425291" w:rsidP="00425291">
            <w:pPr>
              <w:pStyle w:val="ListParagraph"/>
              <w:numPr>
                <w:ilvl w:val="0"/>
                <w:numId w:val="1"/>
              </w:numPr>
              <w:rPr>
                <w:b/>
                <w:bCs/>
              </w:rPr>
            </w:pPr>
            <w:r w:rsidRPr="00CE729A">
              <w:rPr>
                <w:b/>
                <w:bCs/>
              </w:rPr>
              <w:t>Procedural Motion (new item)</w:t>
            </w:r>
          </w:p>
        </w:tc>
      </w:tr>
    </w:tbl>
    <w:p w14:paraId="59596A1C" w14:textId="003F70CD" w:rsidR="00425291" w:rsidRPr="00CE729A" w:rsidRDefault="00425291" w:rsidP="00425291">
      <w:pPr>
        <w:pStyle w:val="NormalWeb"/>
        <w:rPr>
          <w:rFonts w:asciiTheme="minorHAnsi" w:hAnsiTheme="minorHAnsi"/>
          <w:color w:val="000000"/>
        </w:rPr>
      </w:pPr>
      <w:r w:rsidRPr="00CE729A">
        <w:rPr>
          <w:rFonts w:asciiTheme="minorHAnsi" w:hAnsiTheme="minorHAnsi"/>
          <w:color w:val="000000"/>
        </w:rPr>
        <w:t>A procedural motion was raised from the floor to remove all persons not a member of the Corporation from the meeting</w:t>
      </w:r>
      <w:r w:rsidR="005E1355">
        <w:rPr>
          <w:rFonts w:asciiTheme="minorHAnsi" w:hAnsiTheme="minorHAnsi"/>
          <w:color w:val="000000"/>
        </w:rPr>
        <w:t>.</w:t>
      </w:r>
    </w:p>
    <w:p w14:paraId="27B2CD69" w14:textId="77777777" w:rsidR="005E1355" w:rsidRDefault="00425291" w:rsidP="00425291">
      <w:pPr>
        <w:pStyle w:val="NormalWeb"/>
        <w:rPr>
          <w:rFonts w:asciiTheme="minorHAnsi" w:hAnsiTheme="minorHAnsi"/>
          <w:color w:val="000000"/>
        </w:rPr>
      </w:pPr>
      <w:r w:rsidRPr="00CE729A">
        <w:rPr>
          <w:rFonts w:asciiTheme="minorHAnsi" w:hAnsiTheme="minorHAnsi"/>
          <w:color w:val="000000"/>
        </w:rPr>
        <w:t xml:space="preserve">In response, the Chair highlighted the role of the CEO in leading the organisation, outlined recent achievements of the Corporation, and clarified that operational matters rest with the CEO rather than the Board. It was noted that staff in attendance (including those presenting reports, providing minute-taking, and managing meeting logistics) contribute to ensuring a structured and stable AGM. </w:t>
      </w:r>
    </w:p>
    <w:p w14:paraId="394F7E29" w14:textId="1CD706E6" w:rsidR="00425291" w:rsidRPr="00CE729A" w:rsidRDefault="00425291" w:rsidP="00425291">
      <w:pPr>
        <w:pStyle w:val="NormalWeb"/>
        <w:rPr>
          <w:rFonts w:asciiTheme="minorHAnsi" w:hAnsiTheme="minorHAnsi"/>
          <w:color w:val="000000"/>
        </w:rPr>
      </w:pPr>
      <w:r w:rsidRPr="00CE729A">
        <w:rPr>
          <w:rFonts w:asciiTheme="minorHAnsi" w:hAnsiTheme="minorHAnsi"/>
          <w:color w:val="000000"/>
        </w:rPr>
        <w:t xml:space="preserve">The </w:t>
      </w:r>
      <w:proofErr w:type="gramStart"/>
      <w:r w:rsidRPr="00CE729A">
        <w:rPr>
          <w:rFonts w:asciiTheme="minorHAnsi" w:hAnsiTheme="minorHAnsi"/>
          <w:color w:val="000000"/>
        </w:rPr>
        <w:t>member</w:t>
      </w:r>
      <w:r w:rsidR="005E1355">
        <w:rPr>
          <w:rFonts w:asciiTheme="minorHAnsi" w:hAnsiTheme="minorHAnsi"/>
          <w:color w:val="000000"/>
        </w:rPr>
        <w:t xml:space="preserve"> </w:t>
      </w:r>
      <w:r w:rsidRPr="00CE729A">
        <w:rPr>
          <w:rFonts w:asciiTheme="minorHAnsi" w:hAnsiTheme="minorHAnsi"/>
          <w:color w:val="000000"/>
        </w:rPr>
        <w:t xml:space="preserve"> </w:t>
      </w:r>
      <w:r w:rsidR="005E1355">
        <w:rPr>
          <w:rFonts w:asciiTheme="minorHAnsi" w:hAnsiTheme="minorHAnsi"/>
          <w:color w:val="000000"/>
        </w:rPr>
        <w:t>clarified</w:t>
      </w:r>
      <w:proofErr w:type="gramEnd"/>
      <w:r w:rsidRPr="00CE729A">
        <w:rPr>
          <w:rFonts w:asciiTheme="minorHAnsi" w:hAnsiTheme="minorHAnsi"/>
          <w:color w:val="000000"/>
        </w:rPr>
        <w:t xml:space="preserve"> that staff who are present for a specific purpose should not be asked to leave.</w:t>
      </w:r>
      <w:r w:rsidRPr="00CE729A">
        <w:rPr>
          <w:rFonts w:asciiTheme="minorHAnsi" w:hAnsiTheme="minorHAnsi"/>
          <w:color w:val="000000"/>
        </w:rPr>
        <w:br/>
      </w:r>
      <w:r w:rsidRPr="00CE729A">
        <w:rPr>
          <w:rFonts w:asciiTheme="minorHAnsi" w:hAnsiTheme="minorHAnsi"/>
          <w:color w:val="000000"/>
        </w:rPr>
        <w:br/>
        <w:t xml:space="preserve">Voting was confirmed as a show of hands by simple majority (50+1). Proxies were confirmed as being included in the vote count. </w:t>
      </w:r>
      <w:r w:rsidR="005E1355">
        <w:rPr>
          <w:rFonts w:asciiTheme="minorHAnsi" w:hAnsiTheme="minorHAnsi"/>
          <w:color w:val="000000"/>
        </w:rPr>
        <w:t xml:space="preserve"> </w:t>
      </w:r>
    </w:p>
    <w:p w14:paraId="193DE686" w14:textId="53ABA1E5" w:rsidR="007231EC" w:rsidRDefault="005E1355" w:rsidP="007231EC">
      <w:pPr>
        <w:pStyle w:val="NormalWeb"/>
        <w:rPr>
          <w:rFonts w:asciiTheme="minorHAnsi" w:hAnsiTheme="minorHAnsi"/>
          <w:color w:val="000000"/>
        </w:rPr>
      </w:pPr>
      <w:commentRangeStart w:id="0"/>
      <w:commentRangeEnd w:id="0"/>
      <w:r>
        <w:rPr>
          <w:rStyle w:val="CommentReference"/>
          <w:rFonts w:asciiTheme="minorHAnsi" w:eastAsiaTheme="minorHAnsi" w:hAnsiTheme="minorHAnsi" w:cstheme="minorBidi"/>
          <w:kern w:val="2"/>
          <w:lang w:eastAsia="en-US"/>
          <w14:ligatures w14:val="standardContextual"/>
        </w:rPr>
        <w:commentReference w:id="0"/>
      </w:r>
      <w:r w:rsidR="007231EC" w:rsidRPr="00CE729A">
        <w:rPr>
          <w:rFonts w:asciiTheme="minorHAnsi" w:hAnsiTheme="minorHAnsi"/>
          <w:color w:val="000000"/>
        </w:rPr>
        <w:br/>
      </w:r>
      <w:r w:rsidR="007231EC" w:rsidRPr="00CE729A">
        <w:rPr>
          <w:rFonts w:asciiTheme="minorHAnsi" w:hAnsiTheme="minorHAnsi"/>
          <w:color w:val="000000"/>
        </w:rPr>
        <w:br/>
        <w:t>Further clarification was provided regarding the proxy process, noting that proxy voting slips would not be distributed until registration closed at</w:t>
      </w:r>
      <w:r w:rsidR="007231EC" w:rsidRPr="00CE729A">
        <w:rPr>
          <w:rStyle w:val="apple-converted-space"/>
          <w:rFonts w:asciiTheme="minorHAnsi" w:eastAsiaTheme="majorEastAsia" w:hAnsiTheme="minorHAnsi"/>
          <w:color w:val="000000"/>
        </w:rPr>
        <w:t> </w:t>
      </w:r>
      <w:r w:rsidR="007231EC" w:rsidRPr="00CE729A">
        <w:rPr>
          <w:rStyle w:val="Strong"/>
          <w:rFonts w:asciiTheme="minorHAnsi" w:eastAsiaTheme="majorEastAsia" w:hAnsiTheme="minorHAnsi"/>
          <w:b w:val="0"/>
          <w:bCs w:val="0"/>
          <w:color w:val="000000"/>
        </w:rPr>
        <w:t>11.00 am</w:t>
      </w:r>
      <w:r w:rsidR="007231EC" w:rsidRPr="00CE729A">
        <w:rPr>
          <w:rFonts w:asciiTheme="minorHAnsi" w:hAnsiTheme="minorHAnsi"/>
          <w:color w:val="000000"/>
        </w:rPr>
        <w:t>. A question from the floor regarding wristbands was addressed, and the Chair sought advice from the legal advisor on the voting procedure.</w:t>
      </w:r>
      <w:r w:rsidR="007231EC" w:rsidRPr="00CE729A">
        <w:rPr>
          <w:rStyle w:val="apple-converted-space"/>
          <w:rFonts w:asciiTheme="minorHAnsi" w:eastAsiaTheme="majorEastAsia" w:hAnsiTheme="minorHAnsi"/>
          <w:color w:val="000000"/>
        </w:rPr>
        <w:t> </w:t>
      </w:r>
      <w:r w:rsidR="007231EC" w:rsidRPr="00CE729A">
        <w:rPr>
          <w:rStyle w:val="Strong"/>
          <w:rFonts w:asciiTheme="minorHAnsi" w:eastAsiaTheme="majorEastAsia" w:hAnsiTheme="minorHAnsi"/>
          <w:b w:val="0"/>
          <w:bCs w:val="0"/>
          <w:color w:val="000000"/>
        </w:rPr>
        <w:t>There was a query from the floor around</w:t>
      </w:r>
      <w:r w:rsidR="007231EC" w:rsidRPr="00CE729A">
        <w:rPr>
          <w:rFonts w:asciiTheme="minorHAnsi" w:hAnsiTheme="minorHAnsi"/>
          <w:color w:val="000000"/>
        </w:rPr>
        <w:t xml:space="preserve"> the involvement of the legal advisor</w:t>
      </w:r>
      <w:r>
        <w:rPr>
          <w:rFonts w:asciiTheme="minorHAnsi" w:hAnsiTheme="minorHAnsi"/>
          <w:color w:val="000000"/>
        </w:rPr>
        <w:t xml:space="preserve"> and confirmation that she would stay in the room as was playing a role at the AGM.</w:t>
      </w:r>
    </w:p>
    <w:p w14:paraId="2A5927C1" w14:textId="62868B91" w:rsidR="005E1355" w:rsidRPr="00CE729A" w:rsidRDefault="005E1355" w:rsidP="007231EC">
      <w:pPr>
        <w:pStyle w:val="NormalWeb"/>
        <w:rPr>
          <w:rFonts w:asciiTheme="minorHAnsi" w:hAnsiTheme="minorHAnsi"/>
          <w:color w:val="000000"/>
        </w:rPr>
      </w:pPr>
      <w:r>
        <w:rPr>
          <w:rFonts w:asciiTheme="minorHAnsi" w:hAnsiTheme="minorHAnsi"/>
          <w:color w:val="000000"/>
        </w:rPr>
        <w:t xml:space="preserve">The proposed motion was read.  Leonora Herweijer confirmed that the motion should not refer to </w:t>
      </w:r>
      <w:proofErr w:type="spellStart"/>
      <w:r>
        <w:rPr>
          <w:rFonts w:asciiTheme="minorHAnsi" w:hAnsiTheme="minorHAnsi"/>
          <w:color w:val="000000"/>
        </w:rPr>
        <w:t>Kokatha</w:t>
      </w:r>
      <w:proofErr w:type="spellEnd"/>
      <w:r>
        <w:rPr>
          <w:rFonts w:asciiTheme="minorHAnsi" w:hAnsiTheme="minorHAnsi"/>
          <w:color w:val="000000"/>
        </w:rPr>
        <w:t xml:space="preserve"> Common Law Holders as this was an AGM for members only. </w:t>
      </w:r>
    </w:p>
    <w:p w14:paraId="76C150C2" w14:textId="77777777" w:rsidR="007231EC" w:rsidRPr="00CE729A" w:rsidRDefault="007231EC" w:rsidP="007231EC">
      <w:pPr>
        <w:pStyle w:val="NormalWeb"/>
        <w:rPr>
          <w:rFonts w:asciiTheme="minorHAnsi" w:hAnsiTheme="minorHAnsi"/>
          <w:color w:val="000000"/>
        </w:rPr>
      </w:pPr>
      <w:r w:rsidRPr="00CE729A">
        <w:rPr>
          <w:rFonts w:asciiTheme="minorHAnsi" w:hAnsiTheme="minorHAnsi"/>
          <w:color w:val="000000"/>
        </w:rPr>
        <w:t xml:space="preserve">The Chair advised that he </w:t>
      </w:r>
      <w:proofErr w:type="gramStart"/>
      <w:r w:rsidRPr="00CE729A">
        <w:rPr>
          <w:rFonts w:asciiTheme="minorHAnsi" w:hAnsiTheme="minorHAnsi"/>
          <w:color w:val="000000"/>
        </w:rPr>
        <w:t>would check</w:t>
      </w:r>
      <w:proofErr w:type="gramEnd"/>
      <w:r w:rsidRPr="00CE729A">
        <w:rPr>
          <w:rFonts w:asciiTheme="minorHAnsi" w:hAnsiTheme="minorHAnsi"/>
          <w:color w:val="000000"/>
        </w:rPr>
        <w:t xml:space="preserve"> with the front desk to confirm readiness for distributing proxy slips. A short break was taken at</w:t>
      </w:r>
      <w:r w:rsidRPr="00CE729A">
        <w:rPr>
          <w:rStyle w:val="apple-converted-space"/>
          <w:rFonts w:asciiTheme="minorHAnsi" w:eastAsiaTheme="majorEastAsia" w:hAnsiTheme="minorHAnsi"/>
          <w:color w:val="000000"/>
        </w:rPr>
        <w:t> </w:t>
      </w:r>
      <w:r w:rsidRPr="00685872">
        <w:rPr>
          <w:rStyle w:val="Strong"/>
          <w:rFonts w:asciiTheme="minorHAnsi" w:eastAsiaTheme="majorEastAsia" w:hAnsiTheme="minorHAnsi"/>
          <w:b w:val="0"/>
          <w:bCs w:val="0"/>
          <w:color w:val="000000"/>
        </w:rPr>
        <w:t>10.40 am</w:t>
      </w:r>
      <w:r w:rsidRPr="00CE729A">
        <w:rPr>
          <w:rStyle w:val="apple-converted-space"/>
          <w:rFonts w:asciiTheme="minorHAnsi" w:eastAsiaTheme="majorEastAsia" w:hAnsiTheme="minorHAnsi"/>
          <w:color w:val="000000"/>
        </w:rPr>
        <w:t> </w:t>
      </w:r>
      <w:r w:rsidRPr="00CE729A">
        <w:rPr>
          <w:rFonts w:asciiTheme="minorHAnsi" w:hAnsiTheme="minorHAnsi"/>
          <w:color w:val="000000"/>
        </w:rPr>
        <w:t>for the Chair to meet with staff regarding the proxy process. Morning tea was brought forward to</w:t>
      </w:r>
      <w:r w:rsidRPr="00CE729A">
        <w:rPr>
          <w:rStyle w:val="apple-converted-space"/>
          <w:rFonts w:asciiTheme="minorHAnsi" w:eastAsiaTheme="majorEastAsia" w:hAnsiTheme="minorHAnsi"/>
          <w:color w:val="000000"/>
        </w:rPr>
        <w:t> </w:t>
      </w:r>
      <w:r w:rsidRPr="00685872">
        <w:rPr>
          <w:rStyle w:val="Strong"/>
          <w:rFonts w:asciiTheme="minorHAnsi" w:eastAsiaTheme="majorEastAsia" w:hAnsiTheme="minorHAnsi"/>
          <w:b w:val="0"/>
          <w:bCs w:val="0"/>
          <w:color w:val="000000"/>
        </w:rPr>
        <w:t>10.45 am</w:t>
      </w:r>
      <w:r w:rsidRPr="00CE729A">
        <w:rPr>
          <w:rStyle w:val="apple-converted-space"/>
          <w:rFonts w:asciiTheme="minorHAnsi" w:eastAsiaTheme="majorEastAsia" w:hAnsiTheme="minorHAnsi"/>
          <w:color w:val="000000"/>
        </w:rPr>
        <w:t> </w:t>
      </w:r>
      <w:r w:rsidRPr="00CE729A">
        <w:rPr>
          <w:rFonts w:asciiTheme="minorHAnsi" w:hAnsiTheme="minorHAnsi"/>
          <w:color w:val="000000"/>
        </w:rPr>
        <w:t>to allow time for remaining registrations and for proxy slips to be issued.</w:t>
      </w:r>
    </w:p>
    <w:p w14:paraId="71441783" w14:textId="77777777" w:rsidR="007231EC" w:rsidRPr="00CE729A" w:rsidRDefault="007231EC" w:rsidP="007231EC">
      <w:pPr>
        <w:pStyle w:val="NormalWeb"/>
        <w:rPr>
          <w:rFonts w:asciiTheme="minorHAnsi" w:hAnsiTheme="minorHAnsi"/>
          <w:color w:val="000000"/>
        </w:rPr>
      </w:pPr>
      <w:r w:rsidRPr="00CE729A">
        <w:rPr>
          <w:rFonts w:asciiTheme="minorHAnsi" w:hAnsiTheme="minorHAnsi"/>
          <w:color w:val="000000"/>
        </w:rPr>
        <w:lastRenderedPageBreak/>
        <w:t>At</w:t>
      </w:r>
      <w:r w:rsidRPr="00CE729A">
        <w:rPr>
          <w:rStyle w:val="apple-converted-space"/>
          <w:rFonts w:asciiTheme="minorHAnsi" w:eastAsiaTheme="majorEastAsia" w:hAnsiTheme="minorHAnsi"/>
          <w:color w:val="000000"/>
        </w:rPr>
        <w:t> </w:t>
      </w:r>
      <w:r w:rsidRPr="00685872">
        <w:rPr>
          <w:rStyle w:val="Strong"/>
          <w:rFonts w:asciiTheme="minorHAnsi" w:eastAsiaTheme="majorEastAsia" w:hAnsiTheme="minorHAnsi"/>
          <w:b w:val="0"/>
          <w:bCs w:val="0"/>
          <w:color w:val="000000"/>
        </w:rPr>
        <w:t>11.13 am</w:t>
      </w:r>
      <w:r w:rsidRPr="00CE729A">
        <w:rPr>
          <w:rFonts w:asciiTheme="minorHAnsi" w:hAnsiTheme="minorHAnsi"/>
          <w:color w:val="000000"/>
        </w:rPr>
        <w:t>, the meeting facilitator confirmed that all proxies had been cross-referenced and verified, and that proxy voting slips had been distributed.</w:t>
      </w:r>
    </w:p>
    <w:p w14:paraId="0704EAB6" w14:textId="5AA011BB" w:rsidR="007231EC" w:rsidRPr="00CE729A" w:rsidRDefault="007231EC" w:rsidP="00425291">
      <w:pPr>
        <w:pStyle w:val="NormalWeb"/>
        <w:rPr>
          <w:rFonts w:asciiTheme="minorHAnsi" w:hAnsiTheme="minorHAnsi"/>
          <w:color w:val="000000"/>
        </w:rPr>
      </w:pPr>
      <w:r w:rsidRPr="00CE729A">
        <w:rPr>
          <w:rFonts w:asciiTheme="minorHAnsi" w:hAnsiTheme="minorHAnsi"/>
          <w:color w:val="000000"/>
        </w:rPr>
        <w:t>The meeting resumed at</w:t>
      </w:r>
      <w:r w:rsidRPr="00CE729A">
        <w:rPr>
          <w:rStyle w:val="apple-converted-space"/>
          <w:rFonts w:asciiTheme="minorHAnsi" w:eastAsiaTheme="majorEastAsia" w:hAnsiTheme="minorHAnsi"/>
          <w:color w:val="000000"/>
        </w:rPr>
        <w:t> </w:t>
      </w:r>
      <w:r w:rsidRPr="00685872">
        <w:rPr>
          <w:rStyle w:val="Strong"/>
          <w:rFonts w:asciiTheme="minorHAnsi" w:eastAsiaTheme="majorEastAsia" w:hAnsiTheme="minorHAnsi"/>
          <w:b w:val="0"/>
          <w:bCs w:val="0"/>
          <w:color w:val="000000"/>
        </w:rPr>
        <w:t>11.15 am</w:t>
      </w:r>
      <w:r w:rsidRPr="00CE729A">
        <w:rPr>
          <w:rStyle w:val="apple-converted-space"/>
          <w:rFonts w:asciiTheme="minorHAnsi" w:eastAsiaTheme="majorEastAsia" w:hAnsiTheme="minorHAnsi"/>
          <w:color w:val="000000"/>
        </w:rPr>
        <w:t> </w:t>
      </w:r>
      <w:r w:rsidRPr="00CE729A">
        <w:rPr>
          <w:rFonts w:asciiTheme="minorHAnsi" w:hAnsiTheme="minorHAnsi"/>
          <w:color w:val="000000"/>
        </w:rPr>
        <w:t>for the motion from the floor.</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547"/>
        <w:gridCol w:w="3463"/>
        <w:gridCol w:w="3006"/>
      </w:tblGrid>
      <w:tr w:rsidR="007231EC" w:rsidRPr="00CE729A" w14:paraId="12D9303B" w14:textId="77777777" w:rsidTr="007231EC">
        <w:tc>
          <w:tcPr>
            <w:tcW w:w="9016" w:type="dxa"/>
            <w:gridSpan w:val="3"/>
            <w:shd w:val="clear" w:color="auto" w:fill="FAE2D5" w:themeFill="accent2" w:themeFillTint="33"/>
          </w:tcPr>
          <w:p w14:paraId="374CA816" w14:textId="05011256" w:rsidR="007231EC" w:rsidRPr="00CE729A" w:rsidRDefault="007231EC" w:rsidP="00425291">
            <w:pPr>
              <w:pStyle w:val="NormalWeb"/>
              <w:rPr>
                <w:rFonts w:asciiTheme="minorHAnsi" w:hAnsiTheme="minorHAnsi"/>
                <w:b/>
                <w:bCs/>
                <w:color w:val="000000"/>
              </w:rPr>
            </w:pPr>
            <w:r w:rsidRPr="00CE729A">
              <w:rPr>
                <w:rFonts w:asciiTheme="minorHAnsi" w:hAnsiTheme="minorHAnsi"/>
                <w:b/>
                <w:bCs/>
                <w:color w:val="000000"/>
              </w:rPr>
              <w:t xml:space="preserve">Motion: </w:t>
            </w:r>
            <w:r w:rsidRPr="00CE729A">
              <w:rPr>
                <w:rFonts w:asciiTheme="minorHAnsi" w:hAnsiTheme="minorHAnsi"/>
                <w:b/>
                <w:bCs/>
                <w:color w:val="000000"/>
              </w:rPr>
              <w:br/>
            </w:r>
            <w:r w:rsidRPr="00CE729A">
              <w:rPr>
                <w:rFonts w:asciiTheme="minorHAnsi" w:hAnsiTheme="minorHAnsi" w:cs="AppleSystemUIFont"/>
                <w:lang w:val="en-GB"/>
              </w:rPr>
              <w:t>Anyone who is not a KAC member will not be admitted to the meeting unless that are serving a procedural purpose (such as facilitation or minute taking and legal advisor etc) and will be asked to leave the meeting until their agenda item arises.</w:t>
            </w:r>
            <w:r w:rsidRPr="00CE729A">
              <w:rPr>
                <w:rFonts w:asciiTheme="minorHAnsi" w:hAnsiTheme="minorHAnsi" w:cs="AppleSystemUIFont"/>
                <w:lang w:val="en-GB"/>
              </w:rPr>
              <w:br/>
            </w:r>
          </w:p>
        </w:tc>
      </w:tr>
      <w:tr w:rsidR="007231EC" w:rsidRPr="00CE729A" w14:paraId="564E5866" w14:textId="77777777" w:rsidTr="007231EC">
        <w:tc>
          <w:tcPr>
            <w:tcW w:w="2547" w:type="dxa"/>
            <w:shd w:val="clear" w:color="auto" w:fill="FAE2D5" w:themeFill="accent2" w:themeFillTint="33"/>
          </w:tcPr>
          <w:p w14:paraId="311C11EA" w14:textId="11C8EBE8"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Moved</w:t>
            </w:r>
            <w:r w:rsidRPr="00CE729A">
              <w:rPr>
                <w:rFonts w:asciiTheme="minorHAnsi" w:hAnsiTheme="minorHAnsi"/>
                <w:color w:val="000000"/>
              </w:rPr>
              <w:t>: Elaine Kite</w:t>
            </w:r>
          </w:p>
        </w:tc>
        <w:tc>
          <w:tcPr>
            <w:tcW w:w="3463" w:type="dxa"/>
            <w:shd w:val="clear" w:color="auto" w:fill="FAE2D5" w:themeFill="accent2" w:themeFillTint="33"/>
          </w:tcPr>
          <w:p w14:paraId="1CE8069E" w14:textId="0AD36CA7"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Seconded:</w:t>
            </w:r>
            <w:r w:rsidRPr="00CE729A">
              <w:rPr>
                <w:rFonts w:asciiTheme="minorHAnsi" w:hAnsiTheme="minorHAnsi"/>
                <w:color w:val="000000"/>
              </w:rPr>
              <w:t xml:space="preserve"> Lynette Strangways</w:t>
            </w:r>
          </w:p>
        </w:tc>
        <w:tc>
          <w:tcPr>
            <w:tcW w:w="3006" w:type="dxa"/>
            <w:shd w:val="clear" w:color="auto" w:fill="FAE2D5" w:themeFill="accent2" w:themeFillTint="33"/>
          </w:tcPr>
          <w:p w14:paraId="0C528F41" w14:textId="065BE1C9"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Outcome:</w:t>
            </w:r>
            <w:r w:rsidRPr="00CE729A">
              <w:rPr>
                <w:rFonts w:asciiTheme="minorHAnsi" w:hAnsiTheme="minorHAnsi"/>
                <w:color w:val="000000"/>
              </w:rPr>
              <w:t xml:space="preserve"> Defeated</w:t>
            </w:r>
          </w:p>
        </w:tc>
      </w:tr>
      <w:tr w:rsidR="007231EC" w:rsidRPr="00CE729A" w14:paraId="4CF608E9" w14:textId="77777777" w:rsidTr="007231EC">
        <w:tc>
          <w:tcPr>
            <w:tcW w:w="2547" w:type="dxa"/>
            <w:shd w:val="clear" w:color="auto" w:fill="FAE2D5" w:themeFill="accent2" w:themeFillTint="33"/>
          </w:tcPr>
          <w:p w14:paraId="16A22C34" w14:textId="77777777" w:rsidR="007231EC" w:rsidRPr="00CE729A" w:rsidRDefault="007231EC" w:rsidP="00425291">
            <w:pPr>
              <w:pStyle w:val="NormalWeb"/>
              <w:rPr>
                <w:rFonts w:asciiTheme="minorHAnsi" w:hAnsiTheme="minorHAnsi"/>
                <w:color w:val="000000"/>
              </w:rPr>
            </w:pPr>
          </w:p>
        </w:tc>
        <w:tc>
          <w:tcPr>
            <w:tcW w:w="3463" w:type="dxa"/>
            <w:shd w:val="clear" w:color="auto" w:fill="FAE2D5" w:themeFill="accent2" w:themeFillTint="33"/>
          </w:tcPr>
          <w:p w14:paraId="668696FD" w14:textId="77777777" w:rsidR="007231EC" w:rsidRPr="00CE729A" w:rsidRDefault="007231EC" w:rsidP="00425291">
            <w:pPr>
              <w:pStyle w:val="NormalWeb"/>
              <w:rPr>
                <w:rFonts w:asciiTheme="minorHAnsi" w:hAnsiTheme="minorHAnsi"/>
                <w:color w:val="000000"/>
              </w:rPr>
            </w:pPr>
          </w:p>
        </w:tc>
        <w:tc>
          <w:tcPr>
            <w:tcW w:w="3006" w:type="dxa"/>
            <w:shd w:val="clear" w:color="auto" w:fill="FAE2D5" w:themeFill="accent2" w:themeFillTint="33"/>
          </w:tcPr>
          <w:p w14:paraId="545B486B" w14:textId="77777777" w:rsidR="007231EC" w:rsidRPr="00CE729A" w:rsidRDefault="007231EC" w:rsidP="00425291">
            <w:pPr>
              <w:pStyle w:val="NormalWeb"/>
              <w:rPr>
                <w:rFonts w:asciiTheme="minorHAnsi" w:hAnsiTheme="minorHAnsi"/>
                <w:color w:val="000000"/>
              </w:rPr>
            </w:pPr>
          </w:p>
        </w:tc>
      </w:tr>
      <w:tr w:rsidR="007231EC" w:rsidRPr="00CE729A" w14:paraId="72F3C5A5" w14:textId="77777777" w:rsidTr="007231EC">
        <w:tc>
          <w:tcPr>
            <w:tcW w:w="2547" w:type="dxa"/>
            <w:shd w:val="clear" w:color="auto" w:fill="FAE2D5" w:themeFill="accent2" w:themeFillTint="33"/>
          </w:tcPr>
          <w:p w14:paraId="34FED637" w14:textId="173CF0A1"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Abstained:</w:t>
            </w:r>
            <w:r w:rsidRPr="00CE729A">
              <w:rPr>
                <w:rFonts w:asciiTheme="minorHAnsi" w:hAnsiTheme="minorHAnsi"/>
                <w:color w:val="000000"/>
              </w:rPr>
              <w:t xml:space="preserve"> 1</w:t>
            </w:r>
          </w:p>
        </w:tc>
        <w:tc>
          <w:tcPr>
            <w:tcW w:w="3463" w:type="dxa"/>
            <w:shd w:val="clear" w:color="auto" w:fill="FAE2D5" w:themeFill="accent2" w:themeFillTint="33"/>
          </w:tcPr>
          <w:p w14:paraId="2F6CB9CC" w14:textId="10C1CCB2"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In favour:</w:t>
            </w:r>
            <w:r w:rsidRPr="00CE729A">
              <w:rPr>
                <w:rFonts w:asciiTheme="minorHAnsi" w:hAnsiTheme="minorHAnsi"/>
                <w:color w:val="000000"/>
              </w:rPr>
              <w:t xml:space="preserve"> Minority.</w:t>
            </w:r>
          </w:p>
        </w:tc>
        <w:tc>
          <w:tcPr>
            <w:tcW w:w="3006" w:type="dxa"/>
            <w:shd w:val="clear" w:color="auto" w:fill="FAE2D5" w:themeFill="accent2" w:themeFillTint="33"/>
          </w:tcPr>
          <w:p w14:paraId="79209B53" w14:textId="5C0A46DA" w:rsidR="007231EC" w:rsidRPr="00CE729A" w:rsidRDefault="007231EC" w:rsidP="00425291">
            <w:pPr>
              <w:pStyle w:val="NormalWeb"/>
              <w:rPr>
                <w:rFonts w:asciiTheme="minorHAnsi" w:hAnsiTheme="minorHAnsi"/>
                <w:color w:val="000000"/>
              </w:rPr>
            </w:pPr>
            <w:r w:rsidRPr="00CE729A">
              <w:rPr>
                <w:rFonts w:asciiTheme="minorHAnsi" w:hAnsiTheme="minorHAnsi"/>
                <w:b/>
                <w:bCs/>
                <w:color w:val="000000"/>
              </w:rPr>
              <w:t>Against:</w:t>
            </w:r>
            <w:r w:rsidRPr="00CE729A">
              <w:rPr>
                <w:rFonts w:asciiTheme="minorHAnsi" w:hAnsiTheme="minorHAnsi"/>
                <w:color w:val="000000"/>
              </w:rPr>
              <w:t xml:space="preserve"> Majority</w:t>
            </w:r>
          </w:p>
        </w:tc>
      </w:tr>
    </w:tbl>
    <w:p w14:paraId="32C82809" w14:textId="77777777" w:rsidR="00165EF3" w:rsidRPr="00CE729A" w:rsidRDefault="00425291" w:rsidP="007231EC">
      <w:pPr>
        <w:pStyle w:val="NormalWeb"/>
        <w:rPr>
          <w:rFonts w:asciiTheme="minorHAnsi" w:hAnsiTheme="minorHAnsi"/>
          <w:color w:val="000000"/>
        </w:rPr>
      </w:pPr>
      <w:r w:rsidRPr="00CE729A">
        <w:rPr>
          <w:rFonts w:asciiTheme="minorHAnsi" w:hAnsiTheme="minorHAnsi"/>
          <w:color w:val="000000"/>
        </w:rPr>
        <w:br/>
      </w:r>
    </w:p>
    <w:tbl>
      <w:tblPr>
        <w:tblStyle w:val="TableGrid"/>
        <w:tblW w:w="0" w:type="auto"/>
        <w:tblLook w:val="04A0" w:firstRow="1" w:lastRow="0" w:firstColumn="1" w:lastColumn="0" w:noHBand="0" w:noVBand="1"/>
      </w:tblPr>
      <w:tblGrid>
        <w:gridCol w:w="9016"/>
      </w:tblGrid>
      <w:tr w:rsidR="00165EF3" w:rsidRPr="00CE729A" w14:paraId="53D5B0FF" w14:textId="77777777" w:rsidTr="00165EF3">
        <w:tc>
          <w:tcPr>
            <w:tcW w:w="9016" w:type="dxa"/>
            <w:shd w:val="clear" w:color="auto" w:fill="D9D9D9" w:themeFill="background1" w:themeFillShade="D9"/>
          </w:tcPr>
          <w:p w14:paraId="06F3D8ED" w14:textId="275C5E01" w:rsidR="00165EF3" w:rsidRPr="00CE729A" w:rsidRDefault="00165EF3" w:rsidP="00165EF3">
            <w:pPr>
              <w:pStyle w:val="ListParagraph"/>
              <w:numPr>
                <w:ilvl w:val="0"/>
                <w:numId w:val="1"/>
              </w:numPr>
              <w:rPr>
                <w:b/>
                <w:bCs/>
              </w:rPr>
            </w:pPr>
            <w:r w:rsidRPr="00CE729A">
              <w:rPr>
                <w:b/>
                <w:bCs/>
              </w:rPr>
              <w:t>Board Report</w:t>
            </w:r>
          </w:p>
        </w:tc>
      </w:tr>
    </w:tbl>
    <w:p w14:paraId="16AE2B2A" w14:textId="78D20FAB"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 xml:space="preserve">The facilitator handed </w:t>
      </w:r>
      <w:r w:rsidRPr="00CE729A">
        <w:rPr>
          <w:rFonts w:eastAsia="Times New Roman" w:cs="Times New Roman"/>
          <w:color w:val="000000"/>
          <w:kern w:val="0"/>
          <w:lang w:eastAsia="en-GB"/>
          <w14:ligatures w14:val="none"/>
        </w:rPr>
        <w:t>over to</w:t>
      </w:r>
      <w:r w:rsidRPr="00165EF3">
        <w:rPr>
          <w:rFonts w:eastAsia="Times New Roman" w:cs="Times New Roman"/>
          <w:color w:val="000000"/>
          <w:kern w:val="0"/>
          <w:lang w:eastAsia="en-GB"/>
          <w14:ligatures w14:val="none"/>
        </w:rPr>
        <w:t xml:space="preserve"> the Chair to deliver the Board Report.</w:t>
      </w:r>
      <w:r w:rsidRPr="00CE729A">
        <w:rPr>
          <w:rFonts w:eastAsia="Times New Roman" w:cs="Times New Roman"/>
          <w:color w:val="000000"/>
          <w:kern w:val="0"/>
          <w:lang w:eastAsia="en-GB"/>
          <w14:ligatures w14:val="none"/>
        </w:rPr>
        <w:br/>
      </w:r>
      <w:r w:rsidRPr="00165EF3">
        <w:rPr>
          <w:rFonts w:eastAsia="Times New Roman" w:cs="Times New Roman"/>
          <w:color w:val="000000"/>
          <w:kern w:val="0"/>
          <w:lang w:eastAsia="en-GB"/>
          <w14:ligatures w14:val="none"/>
        </w:rPr>
        <w:br/>
        <w:t>Before the report commenced</w:t>
      </w:r>
      <w:r w:rsidRPr="00CE729A">
        <w:rPr>
          <w:rFonts w:eastAsia="Times New Roman" w:cs="Times New Roman"/>
          <w:color w:val="000000"/>
          <w:kern w:val="0"/>
          <w:lang w:eastAsia="en-GB"/>
          <w14:ligatures w14:val="none"/>
        </w:rPr>
        <w:t>, a request from the floor was made to hold the</w:t>
      </w:r>
      <w:r w:rsidRPr="00165EF3">
        <w:rPr>
          <w:rFonts w:eastAsia="Times New Roman" w:cs="Times New Roman"/>
          <w:color w:val="000000"/>
          <w:kern w:val="0"/>
          <w:lang w:eastAsia="en-GB"/>
          <w14:ligatures w14:val="none"/>
        </w:rPr>
        <w:t xml:space="preserve"> vote regarding staff remaining in the room again</w:t>
      </w:r>
      <w:r w:rsidR="005E1355">
        <w:rPr>
          <w:rFonts w:eastAsia="Times New Roman" w:cs="Times New Roman"/>
          <w:color w:val="000000"/>
          <w:kern w:val="0"/>
          <w:lang w:eastAsia="en-GB"/>
          <w14:ligatures w14:val="none"/>
        </w:rPr>
        <w:t>.  A member raised that</w:t>
      </w:r>
      <w:r w:rsidRPr="00165EF3">
        <w:rPr>
          <w:rFonts w:eastAsia="Times New Roman" w:cs="Times New Roman"/>
          <w:color w:val="000000"/>
          <w:kern w:val="0"/>
          <w:lang w:eastAsia="en-GB"/>
          <w14:ligatures w14:val="none"/>
        </w:rPr>
        <w:t xml:space="preserve"> the voting process had</w:t>
      </w:r>
      <w:r w:rsidR="005E1355">
        <w:rPr>
          <w:rFonts w:eastAsia="Times New Roman" w:cs="Times New Roman"/>
          <w:color w:val="000000"/>
          <w:kern w:val="0"/>
          <w:lang w:eastAsia="en-GB"/>
          <w14:ligatures w14:val="none"/>
        </w:rPr>
        <w:t xml:space="preserve"> not</w:t>
      </w:r>
      <w:r w:rsidRPr="00165EF3">
        <w:rPr>
          <w:rFonts w:eastAsia="Times New Roman" w:cs="Times New Roman"/>
          <w:color w:val="000000"/>
          <w:kern w:val="0"/>
          <w:lang w:eastAsia="en-GB"/>
          <w14:ligatures w14:val="none"/>
        </w:rPr>
        <w:t xml:space="preserve"> been understood</w:t>
      </w:r>
      <w:r w:rsidR="005E1355">
        <w:rPr>
          <w:rFonts w:eastAsia="Times New Roman" w:cs="Times New Roman"/>
          <w:color w:val="000000"/>
          <w:kern w:val="0"/>
          <w:lang w:eastAsia="en-GB"/>
          <w14:ligatures w14:val="none"/>
        </w:rPr>
        <w:t xml:space="preserve"> and </w:t>
      </w:r>
      <w:r w:rsidRPr="00165EF3">
        <w:rPr>
          <w:rFonts w:eastAsia="Times New Roman" w:cs="Times New Roman"/>
          <w:color w:val="000000"/>
          <w:kern w:val="0"/>
          <w:lang w:eastAsia="en-GB"/>
          <w14:ligatures w14:val="none"/>
        </w:rPr>
        <w:t xml:space="preserve">a request was then made for the specific numbers for and against to be read out </w:t>
      </w:r>
      <w:r w:rsidRPr="00CE729A">
        <w:rPr>
          <w:rFonts w:eastAsia="Times New Roman" w:cs="Times New Roman"/>
          <w:color w:val="000000"/>
          <w:kern w:val="0"/>
          <w:lang w:eastAsia="en-GB"/>
          <w14:ligatures w14:val="none"/>
        </w:rPr>
        <w:t xml:space="preserve">for future resolutions </w:t>
      </w:r>
      <w:r w:rsidRPr="00165EF3">
        <w:rPr>
          <w:rFonts w:eastAsia="Times New Roman" w:cs="Times New Roman"/>
          <w:color w:val="000000"/>
          <w:kern w:val="0"/>
          <w:lang w:eastAsia="en-GB"/>
          <w14:ligatures w14:val="none"/>
        </w:rPr>
        <w:t>so the result was clear.</w:t>
      </w:r>
      <w:r w:rsidR="005E1355">
        <w:rPr>
          <w:rFonts w:eastAsia="Times New Roman" w:cs="Times New Roman"/>
          <w:color w:val="000000"/>
          <w:kern w:val="0"/>
          <w:lang w:eastAsia="en-GB"/>
          <w14:ligatures w14:val="none"/>
        </w:rPr>
        <w:t xml:space="preserve"> </w:t>
      </w:r>
      <w:r w:rsidR="005E1355" w:rsidRPr="00165EF3">
        <w:rPr>
          <w:rFonts w:eastAsia="Times New Roman" w:cs="Times New Roman"/>
          <w:color w:val="000000"/>
          <w:kern w:val="0"/>
          <w:lang w:eastAsia="en-GB"/>
          <w14:ligatures w14:val="none"/>
        </w:rPr>
        <w:t>The Chair declined</w:t>
      </w:r>
      <w:r w:rsidR="005E1355">
        <w:rPr>
          <w:rFonts w:eastAsia="Times New Roman" w:cs="Times New Roman"/>
          <w:color w:val="000000"/>
          <w:kern w:val="0"/>
          <w:lang w:eastAsia="en-GB"/>
          <w14:ligatures w14:val="none"/>
        </w:rPr>
        <w:t xml:space="preserve"> noting the motion had been discussed including voting process and put to members, and the vote had been held.</w:t>
      </w:r>
    </w:p>
    <w:p w14:paraId="3F87F145" w14:textId="45AA5B6F"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A recommendation from the floor was made for future AGMs to identify all non-members present and their purpose; the Chair agreed to consider this.</w:t>
      </w:r>
    </w:p>
    <w:p w14:paraId="5D3FC49C"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The Chair then presented the Board Report, highlighting:</w:t>
      </w:r>
    </w:p>
    <w:p w14:paraId="7266836A" w14:textId="77777777"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A year of progress</w:t>
      </w:r>
      <w:r w:rsidRPr="00165EF3">
        <w:rPr>
          <w:rFonts w:eastAsia="Times New Roman" w:cs="Times New Roman"/>
          <w:color w:val="000000"/>
          <w:kern w:val="0"/>
          <w:lang w:eastAsia="en-GB"/>
          <w14:ligatures w14:val="none"/>
        </w:rPr>
        <w:t>, including achievements arising from the strategic plan and organisation-wide structure review.</w:t>
      </w:r>
    </w:p>
    <w:p w14:paraId="61CC652E" w14:textId="4CE07F6C"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Community programs</w:t>
      </w:r>
      <w:r w:rsidRPr="00165EF3">
        <w:rPr>
          <w:rFonts w:eastAsia="Times New Roman" w:cs="Times New Roman"/>
          <w:color w:val="000000"/>
          <w:kern w:val="0"/>
          <w:lang w:eastAsia="en-GB"/>
          <w14:ligatures w14:val="none"/>
        </w:rPr>
        <w:t xml:space="preserve">, including the </w:t>
      </w:r>
      <w:proofErr w:type="spellStart"/>
      <w:r w:rsidRPr="00165EF3">
        <w:rPr>
          <w:rFonts w:eastAsia="Times New Roman" w:cs="Times New Roman"/>
          <w:color w:val="000000"/>
          <w:kern w:val="0"/>
          <w:lang w:eastAsia="en-GB"/>
          <w14:ligatures w14:val="none"/>
        </w:rPr>
        <w:t>Kokatha</w:t>
      </w:r>
      <w:proofErr w:type="spellEnd"/>
      <w:r w:rsidRPr="00165EF3">
        <w:rPr>
          <w:rFonts w:eastAsia="Times New Roman" w:cs="Times New Roman"/>
          <w:color w:val="000000"/>
          <w:kern w:val="0"/>
          <w:lang w:eastAsia="en-GB"/>
          <w14:ligatures w14:val="none"/>
        </w:rPr>
        <w:t xml:space="preserve"> kids’ netball initiative</w:t>
      </w:r>
      <w:r w:rsidRPr="00CE729A">
        <w:rPr>
          <w:rFonts w:eastAsia="Times New Roman" w:cs="Times New Roman"/>
          <w:color w:val="000000"/>
          <w:kern w:val="0"/>
          <w:lang w:eastAsia="en-GB"/>
          <w14:ligatures w14:val="none"/>
        </w:rPr>
        <w:t>.</w:t>
      </w:r>
    </w:p>
    <w:p w14:paraId="7952704C" w14:textId="77777777"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Collaborations and partnerships</w:t>
      </w:r>
      <w:r w:rsidRPr="00165EF3">
        <w:rPr>
          <w:rFonts w:eastAsia="Times New Roman" w:cs="Times New Roman"/>
          <w:color w:val="000000"/>
          <w:kern w:val="0"/>
          <w:lang w:eastAsia="en-GB"/>
          <w14:ligatures w14:val="none"/>
        </w:rPr>
        <w:t>, including meetings with the Trusts, CHC and subsidiaries.</w:t>
      </w:r>
    </w:p>
    <w:p w14:paraId="6AAB0499" w14:textId="67F59632"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Major agreements</w:t>
      </w:r>
      <w:r w:rsidRPr="00165EF3">
        <w:rPr>
          <w:rFonts w:eastAsia="Times New Roman" w:cs="Times New Roman"/>
          <w:color w:val="000000"/>
          <w:kern w:val="0"/>
          <w:lang w:eastAsia="en-GB"/>
          <w14:ligatures w14:val="none"/>
        </w:rPr>
        <w:t>, including the Oak Dam ILUA and O</w:t>
      </w:r>
      <w:r w:rsidRPr="00CE729A">
        <w:rPr>
          <w:rFonts w:eastAsia="Times New Roman" w:cs="Times New Roman"/>
          <w:color w:val="000000"/>
          <w:kern w:val="0"/>
          <w:lang w:eastAsia="en-GB"/>
          <w14:ligatures w14:val="none"/>
        </w:rPr>
        <w:t xml:space="preserve">lympic Dam </w:t>
      </w:r>
      <w:r w:rsidRPr="00165EF3">
        <w:rPr>
          <w:rFonts w:eastAsia="Times New Roman" w:cs="Times New Roman"/>
          <w:color w:val="000000"/>
          <w:kern w:val="0"/>
          <w:lang w:eastAsia="en-GB"/>
          <w14:ligatures w14:val="none"/>
        </w:rPr>
        <w:t>A</w:t>
      </w:r>
      <w:r w:rsidRPr="00CE729A">
        <w:rPr>
          <w:rFonts w:eastAsia="Times New Roman" w:cs="Times New Roman"/>
          <w:color w:val="000000"/>
          <w:kern w:val="0"/>
          <w:lang w:eastAsia="en-GB"/>
          <w14:ligatures w14:val="none"/>
        </w:rPr>
        <w:t>greement renegotiation process</w:t>
      </w:r>
      <w:r w:rsidRPr="00165EF3">
        <w:rPr>
          <w:rFonts w:eastAsia="Times New Roman" w:cs="Times New Roman"/>
          <w:color w:val="000000"/>
          <w:kern w:val="0"/>
          <w:lang w:eastAsia="en-GB"/>
          <w14:ligatures w14:val="none"/>
        </w:rPr>
        <w:t>.</w:t>
      </w:r>
    </w:p>
    <w:p w14:paraId="3DDC5E7D" w14:textId="7BE30B15"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Entity development</w:t>
      </w:r>
      <w:r w:rsidRPr="00165EF3">
        <w:rPr>
          <w:rFonts w:eastAsia="Times New Roman" w:cs="Times New Roman"/>
          <w:color w:val="000000"/>
          <w:kern w:val="0"/>
          <w:lang w:eastAsia="en-GB"/>
          <w14:ligatures w14:val="none"/>
        </w:rPr>
        <w:t xml:space="preserve">, including </w:t>
      </w:r>
      <w:proofErr w:type="spellStart"/>
      <w:r w:rsidRPr="00165EF3">
        <w:rPr>
          <w:rFonts w:eastAsia="Times New Roman" w:cs="Times New Roman"/>
          <w:color w:val="000000"/>
          <w:kern w:val="0"/>
          <w:lang w:eastAsia="en-GB"/>
          <w14:ligatures w14:val="none"/>
        </w:rPr>
        <w:t>K</w:t>
      </w:r>
      <w:r w:rsidRPr="00CE729A">
        <w:rPr>
          <w:rFonts w:eastAsia="Times New Roman" w:cs="Times New Roman"/>
          <w:color w:val="000000"/>
          <w:kern w:val="0"/>
          <w:lang w:eastAsia="en-GB"/>
          <w14:ligatures w14:val="none"/>
        </w:rPr>
        <w:t>okatha</w:t>
      </w:r>
      <w:proofErr w:type="spellEnd"/>
      <w:r w:rsidRPr="00CE729A">
        <w:rPr>
          <w:rFonts w:eastAsia="Times New Roman" w:cs="Times New Roman"/>
          <w:color w:val="000000"/>
          <w:kern w:val="0"/>
          <w:lang w:eastAsia="en-GB"/>
          <w14:ligatures w14:val="none"/>
        </w:rPr>
        <w:t xml:space="preserve"> </w:t>
      </w:r>
      <w:r w:rsidRPr="00165EF3">
        <w:rPr>
          <w:rFonts w:eastAsia="Times New Roman" w:cs="Times New Roman"/>
          <w:color w:val="000000"/>
          <w:kern w:val="0"/>
          <w:lang w:eastAsia="en-GB"/>
          <w14:ligatures w14:val="none"/>
        </w:rPr>
        <w:t>P</w:t>
      </w:r>
      <w:r w:rsidRPr="00CE729A">
        <w:rPr>
          <w:rFonts w:eastAsia="Times New Roman" w:cs="Times New Roman"/>
          <w:color w:val="000000"/>
          <w:kern w:val="0"/>
          <w:lang w:eastAsia="en-GB"/>
          <w14:ligatures w14:val="none"/>
        </w:rPr>
        <w:t>astoral</w:t>
      </w:r>
      <w:r w:rsidRPr="00165EF3">
        <w:rPr>
          <w:rFonts w:eastAsia="Times New Roman" w:cs="Times New Roman"/>
          <w:color w:val="000000"/>
          <w:kern w:val="0"/>
          <w:lang w:eastAsia="en-GB"/>
          <w14:ligatures w14:val="none"/>
        </w:rPr>
        <w:t xml:space="preserve"> and </w:t>
      </w:r>
      <w:proofErr w:type="spellStart"/>
      <w:r w:rsidRPr="00165EF3">
        <w:rPr>
          <w:rFonts w:eastAsia="Times New Roman" w:cs="Times New Roman"/>
          <w:color w:val="000000"/>
          <w:kern w:val="0"/>
          <w:lang w:eastAsia="en-GB"/>
          <w14:ligatures w14:val="none"/>
        </w:rPr>
        <w:t>K</w:t>
      </w:r>
      <w:r w:rsidRPr="00CE729A">
        <w:rPr>
          <w:rFonts w:eastAsia="Times New Roman" w:cs="Times New Roman"/>
          <w:color w:val="000000"/>
          <w:kern w:val="0"/>
          <w:lang w:eastAsia="en-GB"/>
          <w14:ligatures w14:val="none"/>
        </w:rPr>
        <w:t>okatha</w:t>
      </w:r>
      <w:proofErr w:type="spellEnd"/>
      <w:r w:rsidRPr="00CE729A">
        <w:rPr>
          <w:rFonts w:eastAsia="Times New Roman" w:cs="Times New Roman"/>
          <w:color w:val="000000"/>
          <w:kern w:val="0"/>
          <w:lang w:eastAsia="en-GB"/>
          <w14:ligatures w14:val="none"/>
        </w:rPr>
        <w:t xml:space="preserve"> </w:t>
      </w:r>
      <w:r w:rsidRPr="00165EF3">
        <w:rPr>
          <w:rFonts w:eastAsia="Times New Roman" w:cs="Times New Roman"/>
          <w:color w:val="000000"/>
          <w:kern w:val="0"/>
          <w:lang w:eastAsia="en-GB"/>
          <w14:ligatures w14:val="none"/>
        </w:rPr>
        <w:t>E</w:t>
      </w:r>
      <w:r w:rsidRPr="00CE729A">
        <w:rPr>
          <w:rFonts w:eastAsia="Times New Roman" w:cs="Times New Roman"/>
          <w:color w:val="000000"/>
          <w:kern w:val="0"/>
          <w:lang w:eastAsia="en-GB"/>
          <w14:ligatures w14:val="none"/>
        </w:rPr>
        <w:t>nterprise</w:t>
      </w:r>
      <w:r w:rsidRPr="00165EF3">
        <w:rPr>
          <w:rFonts w:eastAsia="Times New Roman" w:cs="Times New Roman"/>
          <w:color w:val="000000"/>
          <w:kern w:val="0"/>
          <w:lang w:eastAsia="en-GB"/>
          <w14:ligatures w14:val="none"/>
        </w:rPr>
        <w:t xml:space="preserve"> structures.</w:t>
      </w:r>
    </w:p>
    <w:p w14:paraId="4A21B362" w14:textId="77777777"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Future planning</w:t>
      </w:r>
      <w:r w:rsidRPr="00165EF3">
        <w:rPr>
          <w:rFonts w:eastAsia="Times New Roman" w:cs="Times New Roman"/>
          <w:color w:val="000000"/>
          <w:kern w:val="0"/>
          <w:lang w:eastAsia="en-GB"/>
          <w14:ligatures w14:val="none"/>
        </w:rPr>
        <w:t>, especially the importance of finalising and implementing the strategic plan, and planning for a future beyond reliance on mining.</w:t>
      </w:r>
    </w:p>
    <w:p w14:paraId="09EB8581" w14:textId="7664043D"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Operational updates</w:t>
      </w:r>
      <w:r w:rsidRPr="00165EF3">
        <w:rPr>
          <w:rFonts w:eastAsia="Times New Roman" w:cs="Times New Roman"/>
          <w:color w:val="000000"/>
          <w:kern w:val="0"/>
          <w:lang w:eastAsia="en-GB"/>
          <w14:ligatures w14:val="none"/>
        </w:rPr>
        <w:t xml:space="preserve">, including the new KAC office, </w:t>
      </w:r>
      <w:proofErr w:type="spellStart"/>
      <w:r w:rsidRPr="00165EF3">
        <w:rPr>
          <w:rFonts w:eastAsia="Times New Roman" w:cs="Times New Roman"/>
          <w:color w:val="000000"/>
          <w:kern w:val="0"/>
          <w:lang w:eastAsia="en-GB"/>
          <w14:ligatures w14:val="none"/>
        </w:rPr>
        <w:t>Parakilya</w:t>
      </w:r>
      <w:proofErr w:type="spellEnd"/>
      <w:r w:rsidRPr="00CE729A">
        <w:rPr>
          <w:rFonts w:eastAsia="Times New Roman" w:cs="Times New Roman"/>
          <w:color w:val="000000"/>
          <w:kern w:val="0"/>
          <w:lang w:eastAsia="en-GB"/>
          <w14:ligatures w14:val="none"/>
        </w:rPr>
        <w:t xml:space="preserve"> Station</w:t>
      </w:r>
      <w:r w:rsidRPr="00165EF3">
        <w:rPr>
          <w:rFonts w:eastAsia="Times New Roman" w:cs="Times New Roman"/>
          <w:color w:val="000000"/>
          <w:kern w:val="0"/>
          <w:lang w:eastAsia="en-GB"/>
          <w14:ligatures w14:val="none"/>
        </w:rPr>
        <w:t xml:space="preserve">, pastoral agreements and heritage discussions with </w:t>
      </w:r>
      <w:proofErr w:type="spellStart"/>
      <w:r w:rsidRPr="00165EF3">
        <w:rPr>
          <w:rFonts w:eastAsia="Times New Roman" w:cs="Times New Roman"/>
          <w:color w:val="000000"/>
          <w:kern w:val="0"/>
          <w:lang w:eastAsia="en-GB"/>
          <w14:ligatures w14:val="none"/>
        </w:rPr>
        <w:t>Arcoona</w:t>
      </w:r>
      <w:proofErr w:type="spellEnd"/>
      <w:r w:rsidRPr="00165EF3">
        <w:rPr>
          <w:rFonts w:eastAsia="Times New Roman" w:cs="Times New Roman"/>
          <w:color w:val="000000"/>
          <w:kern w:val="0"/>
          <w:lang w:eastAsia="en-GB"/>
          <w14:ligatures w14:val="none"/>
        </w:rPr>
        <w:t xml:space="preserve">, and the </w:t>
      </w:r>
      <w:r w:rsidRPr="00CE729A">
        <w:rPr>
          <w:rFonts w:eastAsia="Times New Roman" w:cs="Times New Roman"/>
          <w:color w:val="000000"/>
          <w:kern w:val="0"/>
          <w:lang w:eastAsia="en-GB"/>
          <w14:ligatures w14:val="none"/>
        </w:rPr>
        <w:t>creation</w:t>
      </w:r>
      <w:r w:rsidRPr="00165EF3">
        <w:rPr>
          <w:rFonts w:eastAsia="Times New Roman" w:cs="Times New Roman"/>
          <w:color w:val="000000"/>
          <w:kern w:val="0"/>
          <w:lang w:eastAsia="en-GB"/>
          <w14:ligatures w14:val="none"/>
        </w:rPr>
        <w:t xml:space="preserve"> of NTMA templates.</w:t>
      </w:r>
    </w:p>
    <w:p w14:paraId="2B6D639B" w14:textId="77777777"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lastRenderedPageBreak/>
        <w:t>Membership</w:t>
      </w:r>
      <w:r w:rsidRPr="00165EF3">
        <w:rPr>
          <w:rFonts w:eastAsia="Times New Roman" w:cs="Times New Roman"/>
          <w:color w:val="000000"/>
          <w:kern w:val="0"/>
          <w:lang w:eastAsia="en-GB"/>
          <w14:ligatures w14:val="none"/>
        </w:rPr>
        <w:t>, including affiliations with NNTC and others.</w:t>
      </w:r>
    </w:p>
    <w:p w14:paraId="1E92FE90" w14:textId="5F19E4D9" w:rsidR="00165EF3" w:rsidRPr="00165EF3" w:rsidRDefault="00165EF3" w:rsidP="00165EF3">
      <w:pPr>
        <w:numPr>
          <w:ilvl w:val="0"/>
          <w:numId w:val="3"/>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Knowledge-transfer initiatives</w:t>
      </w:r>
      <w:r w:rsidRPr="00165EF3">
        <w:rPr>
          <w:rFonts w:eastAsia="Times New Roman" w:cs="Times New Roman"/>
          <w:color w:val="000000"/>
          <w:kern w:val="0"/>
          <w:lang w:eastAsia="en-GB"/>
          <w14:ligatures w14:val="none"/>
        </w:rPr>
        <w:t xml:space="preserve">, including a </w:t>
      </w:r>
      <w:r w:rsidRPr="00CE729A">
        <w:rPr>
          <w:rFonts w:eastAsia="Times New Roman" w:cs="Times New Roman"/>
          <w:color w:val="000000"/>
          <w:kern w:val="0"/>
          <w:lang w:eastAsia="en-GB"/>
          <w14:ligatures w14:val="none"/>
        </w:rPr>
        <w:t xml:space="preserve">future </w:t>
      </w:r>
      <w:r w:rsidRPr="00165EF3">
        <w:rPr>
          <w:rFonts w:eastAsia="Times New Roman" w:cs="Times New Roman"/>
          <w:color w:val="000000"/>
          <w:kern w:val="0"/>
          <w:lang w:eastAsia="en-GB"/>
          <w14:ligatures w14:val="none"/>
        </w:rPr>
        <w:t xml:space="preserve">trip to </w:t>
      </w:r>
      <w:r w:rsidRPr="00CE729A">
        <w:rPr>
          <w:rFonts w:eastAsia="Times New Roman" w:cs="Times New Roman"/>
          <w:color w:val="000000"/>
          <w:kern w:val="0"/>
          <w:lang w:eastAsia="en-GB"/>
          <w14:ligatures w14:val="none"/>
        </w:rPr>
        <w:t>Yinjibarndi</w:t>
      </w:r>
      <w:r w:rsidRPr="00165EF3">
        <w:rPr>
          <w:rFonts w:eastAsia="Times New Roman" w:cs="Times New Roman"/>
          <w:color w:val="000000"/>
          <w:kern w:val="0"/>
          <w:lang w:eastAsia="en-GB"/>
          <w14:ligatures w14:val="none"/>
        </w:rPr>
        <w:t>.</w:t>
      </w:r>
    </w:p>
    <w:p w14:paraId="083C9835"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The Chair then presented the preliminary strategic plan survey results.</w:t>
      </w:r>
    </w:p>
    <w:p w14:paraId="17A7DE15" w14:textId="77777777" w:rsidR="00165EF3" w:rsidRPr="00165EF3" w:rsidRDefault="00165EF3" w:rsidP="00165EF3">
      <w:pPr>
        <w:spacing w:before="100" w:beforeAutospacing="1" w:after="100" w:afterAutospacing="1" w:line="240" w:lineRule="auto"/>
        <w:outlineLvl w:val="3"/>
        <w:rPr>
          <w:rFonts w:eastAsia="Times New Roman" w:cs="Times New Roman"/>
          <w:b/>
          <w:bCs/>
          <w:color w:val="000000"/>
          <w:kern w:val="0"/>
          <w:lang w:eastAsia="en-GB"/>
          <w14:ligatures w14:val="none"/>
        </w:rPr>
      </w:pPr>
      <w:r w:rsidRPr="00165EF3">
        <w:rPr>
          <w:rFonts w:eastAsia="Times New Roman" w:cs="Times New Roman"/>
          <w:b/>
          <w:bCs/>
          <w:color w:val="000000"/>
          <w:kern w:val="0"/>
          <w:lang w:eastAsia="en-GB"/>
          <w14:ligatures w14:val="none"/>
        </w:rPr>
        <w:t>Questions and Discussion</w:t>
      </w:r>
    </w:p>
    <w:p w14:paraId="1DFF8148"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A question was raised regarding whether members were satisfied with the level of detail being presented, and several members requested that questions be taken after each slide rather than at the end, noting varying literacy needs and information processing styles.</w:t>
      </w:r>
    </w:p>
    <w:p w14:paraId="5931C231" w14:textId="69E8CBE9" w:rsidR="00165EF3" w:rsidRPr="00CE729A"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Members asked where the supporting information could be found in the Annual Report.</w:t>
      </w:r>
    </w:p>
    <w:p w14:paraId="6E0F5CBA" w14:textId="7F6D50F0"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br/>
        <w:t>The Chair directed members to the relevant report sections.</w:t>
      </w:r>
    </w:p>
    <w:p w14:paraId="5E6546E7"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Questions were raised around what aspects of the organisation were currently under review.</w:t>
      </w:r>
      <w:r w:rsidRPr="00165EF3">
        <w:rPr>
          <w:rFonts w:eastAsia="Times New Roman" w:cs="Times New Roman"/>
          <w:color w:val="000000"/>
          <w:kern w:val="0"/>
          <w:lang w:eastAsia="en-GB"/>
          <w14:ligatures w14:val="none"/>
        </w:rPr>
        <w:br/>
        <w:t>In response, the Chair clarified:</w:t>
      </w:r>
    </w:p>
    <w:p w14:paraId="6E5DE501" w14:textId="77777777" w:rsidR="00165EF3" w:rsidRPr="00165EF3" w:rsidRDefault="00165EF3" w:rsidP="00165EF3">
      <w:pPr>
        <w:numPr>
          <w:ilvl w:val="0"/>
          <w:numId w:val="4"/>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Trusts:</w:t>
      </w:r>
      <w:r w:rsidRPr="00165EF3">
        <w:rPr>
          <w:rFonts w:eastAsia="Times New Roman" w:cs="Times New Roman"/>
          <w:color w:val="000000"/>
          <w:kern w:val="0"/>
          <w:lang w:eastAsia="en-GB"/>
          <w14:ligatures w14:val="none"/>
        </w:rPr>
        <w:t xml:space="preserve"> focus on improving investment approaches for </w:t>
      </w:r>
      <w:proofErr w:type="spellStart"/>
      <w:r w:rsidRPr="00165EF3">
        <w:rPr>
          <w:rFonts w:eastAsia="Times New Roman" w:cs="Times New Roman"/>
          <w:color w:val="000000"/>
          <w:kern w:val="0"/>
          <w:lang w:eastAsia="en-GB"/>
          <w14:ligatures w14:val="none"/>
        </w:rPr>
        <w:t>Kokatha</w:t>
      </w:r>
      <w:proofErr w:type="spellEnd"/>
      <w:r w:rsidRPr="00165EF3">
        <w:rPr>
          <w:rFonts w:eastAsia="Times New Roman" w:cs="Times New Roman"/>
          <w:color w:val="000000"/>
          <w:kern w:val="0"/>
          <w:lang w:eastAsia="en-GB"/>
          <w14:ligatures w14:val="none"/>
        </w:rPr>
        <w:t xml:space="preserve"> funds.</w:t>
      </w:r>
    </w:p>
    <w:p w14:paraId="23275672" w14:textId="77777777" w:rsidR="00165EF3" w:rsidRPr="00165EF3" w:rsidRDefault="00165EF3" w:rsidP="00165EF3">
      <w:pPr>
        <w:numPr>
          <w:ilvl w:val="0"/>
          <w:numId w:val="4"/>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CHC:</w:t>
      </w:r>
      <w:r w:rsidRPr="00165EF3">
        <w:rPr>
          <w:rFonts w:eastAsia="Times New Roman" w:cs="Times New Roman"/>
          <w:color w:val="000000"/>
          <w:kern w:val="0"/>
          <w:lang w:eastAsia="en-GB"/>
          <w14:ligatures w14:val="none"/>
        </w:rPr>
        <w:t> four CHC meetings were held; however, some members disputed the reported meeting frequency.</w:t>
      </w:r>
    </w:p>
    <w:p w14:paraId="372C094A" w14:textId="04331E34" w:rsidR="00165EF3" w:rsidRPr="00165EF3" w:rsidRDefault="00165EF3" w:rsidP="00165EF3">
      <w:pPr>
        <w:numPr>
          <w:ilvl w:val="0"/>
          <w:numId w:val="4"/>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165EF3">
        <w:rPr>
          <w:rFonts w:eastAsia="Times New Roman" w:cs="Times New Roman"/>
          <w:b/>
          <w:bCs/>
          <w:color w:val="000000"/>
          <w:kern w:val="0"/>
          <w:lang w:eastAsia="en-GB"/>
          <w14:ligatures w14:val="none"/>
        </w:rPr>
        <w:t>Arcoona</w:t>
      </w:r>
      <w:proofErr w:type="spellEnd"/>
      <w:r w:rsidRPr="00165EF3">
        <w:rPr>
          <w:rFonts w:eastAsia="Times New Roman" w:cs="Times New Roman"/>
          <w:b/>
          <w:bCs/>
          <w:color w:val="000000"/>
          <w:kern w:val="0"/>
          <w:lang w:eastAsia="en-GB"/>
          <w14:ligatures w14:val="none"/>
        </w:rPr>
        <w:t xml:space="preserve"> heritage matter:</w:t>
      </w:r>
      <w:r w:rsidRPr="00165EF3">
        <w:rPr>
          <w:rFonts w:eastAsia="Times New Roman" w:cs="Times New Roman"/>
          <w:color w:val="000000"/>
          <w:kern w:val="0"/>
          <w:lang w:eastAsia="en-GB"/>
          <w14:ligatures w14:val="none"/>
        </w:rPr>
        <w:t> </w:t>
      </w:r>
      <w:r w:rsidR="005E1355">
        <w:rPr>
          <w:rFonts w:eastAsia="Times New Roman" w:cs="Times New Roman"/>
          <w:color w:val="000000"/>
          <w:kern w:val="0"/>
          <w:lang w:eastAsia="en-GB"/>
          <w14:ligatures w14:val="none"/>
        </w:rPr>
        <w:t xml:space="preserve">concerns related to damage to heritage were raised by members including referral for prosecution.  The Chair outlined the approach the Board had taken. </w:t>
      </w:r>
      <w:commentRangeStart w:id="1"/>
      <w:commentRangeEnd w:id="1"/>
      <w:r w:rsidR="005E1355">
        <w:rPr>
          <w:rStyle w:val="CommentReference"/>
        </w:rPr>
        <w:commentReference w:id="1"/>
      </w:r>
    </w:p>
    <w:p w14:paraId="2F6D265D"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Comments were raised by several members regarding consultation and communication:</w:t>
      </w:r>
    </w:p>
    <w:p w14:paraId="09658665" w14:textId="77777777" w:rsidR="00165EF3" w:rsidRPr="00165EF3" w:rsidRDefault="00165EF3" w:rsidP="00165EF3">
      <w:pPr>
        <w:numPr>
          <w:ilvl w:val="0"/>
          <w:numId w:val="5"/>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Karen Joslyn expressed disappointment about insufficient consultation.</w:t>
      </w:r>
    </w:p>
    <w:p w14:paraId="16E1848B" w14:textId="5F119E7D" w:rsidR="00165EF3" w:rsidRPr="00165EF3" w:rsidRDefault="00ED6D93" w:rsidP="00165EF3">
      <w:pPr>
        <w:numPr>
          <w:ilvl w:val="0"/>
          <w:numId w:val="5"/>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Concerns were raised</w:t>
      </w:r>
      <w:r w:rsidR="00165EF3" w:rsidRPr="00165EF3">
        <w:rPr>
          <w:rFonts w:eastAsia="Times New Roman" w:cs="Times New Roman"/>
          <w:color w:val="000000"/>
          <w:kern w:val="0"/>
          <w:lang w:eastAsia="en-GB"/>
          <w14:ligatures w14:val="none"/>
        </w:rPr>
        <w:t xml:space="preserve"> about a previous meeting </w:t>
      </w:r>
      <w:r w:rsidR="00165EF3" w:rsidRPr="00CE729A">
        <w:rPr>
          <w:rFonts w:eastAsia="Times New Roman" w:cs="Times New Roman"/>
          <w:color w:val="000000"/>
          <w:kern w:val="0"/>
          <w:lang w:eastAsia="en-GB"/>
          <w14:ligatures w14:val="none"/>
        </w:rPr>
        <w:t xml:space="preserve">of the CHC </w:t>
      </w:r>
      <w:r w:rsidR="00165EF3" w:rsidRPr="00165EF3">
        <w:rPr>
          <w:rFonts w:eastAsia="Times New Roman" w:cs="Times New Roman"/>
          <w:color w:val="000000"/>
          <w:kern w:val="0"/>
          <w:lang w:eastAsia="en-GB"/>
          <w14:ligatures w14:val="none"/>
        </w:rPr>
        <w:t>where there was no minute taker</w:t>
      </w:r>
      <w:r w:rsidRPr="00CE729A">
        <w:rPr>
          <w:rFonts w:eastAsia="Times New Roman" w:cs="Times New Roman"/>
          <w:color w:val="000000"/>
          <w:kern w:val="0"/>
          <w:lang w:eastAsia="en-GB"/>
          <w14:ligatures w14:val="none"/>
        </w:rPr>
        <w:t xml:space="preserve"> arranged.</w:t>
      </w:r>
    </w:p>
    <w:p w14:paraId="64A696A5" w14:textId="67DF218A" w:rsidR="00165EF3" w:rsidRPr="00165EF3" w:rsidRDefault="00ED6D93" w:rsidP="00165EF3">
      <w:pPr>
        <w:numPr>
          <w:ilvl w:val="0"/>
          <w:numId w:val="5"/>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That</w:t>
      </w:r>
      <w:r w:rsidR="00165EF3" w:rsidRPr="00165EF3">
        <w:rPr>
          <w:rFonts w:eastAsia="Times New Roman" w:cs="Times New Roman"/>
          <w:color w:val="000000"/>
          <w:kern w:val="0"/>
          <w:lang w:eastAsia="en-GB"/>
          <w14:ligatures w14:val="none"/>
        </w:rPr>
        <w:t xml:space="preserve"> there should always be a minute taker at all Board, Committee, and Working Group meetings.</w:t>
      </w:r>
    </w:p>
    <w:p w14:paraId="65EE2316" w14:textId="6B12D788" w:rsid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Further lengthy contributions were made from members regarding culture, lore, youth involvement, the ILUA, and perceived impacts on community cohesion.</w:t>
      </w:r>
      <w:r w:rsidR="00ED6D93" w:rsidRPr="00CE729A">
        <w:rPr>
          <w:rFonts w:eastAsia="Times New Roman" w:cs="Times New Roman"/>
          <w:color w:val="000000"/>
          <w:kern w:val="0"/>
          <w:lang w:eastAsia="en-GB"/>
          <w14:ligatures w14:val="none"/>
        </w:rPr>
        <w:br/>
      </w:r>
      <w:r w:rsidRPr="00165EF3">
        <w:rPr>
          <w:rFonts w:eastAsia="Times New Roman" w:cs="Times New Roman"/>
          <w:color w:val="000000"/>
          <w:kern w:val="0"/>
          <w:lang w:eastAsia="en-GB"/>
          <w14:ligatures w14:val="none"/>
        </w:rPr>
        <w:br/>
        <w:t>The Chair noted these matters were interconnected with the strategic plan and looked forward to presenting the plan in more detail.</w:t>
      </w:r>
      <w:r w:rsidR="00DD51B7">
        <w:rPr>
          <w:rFonts w:eastAsia="Times New Roman" w:cs="Times New Roman"/>
          <w:color w:val="000000"/>
          <w:kern w:val="0"/>
          <w:lang w:eastAsia="en-GB"/>
          <w14:ligatures w14:val="none"/>
        </w:rPr>
        <w:t xml:space="preserve">  The Chair also spoke to a slide about the participation opportunities provided to members for the Strategic Plan. </w:t>
      </w:r>
    </w:p>
    <w:p w14:paraId="1B18E6FA" w14:textId="77777777" w:rsidR="00DD51B7" w:rsidRPr="00165EF3" w:rsidRDefault="00ED6D93" w:rsidP="00DD51B7">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The CHC, </w:t>
      </w:r>
      <w:r w:rsidR="00165EF3" w:rsidRPr="00165EF3">
        <w:rPr>
          <w:rFonts w:eastAsia="Times New Roman" w:cs="Times New Roman"/>
          <w:b/>
          <w:bCs/>
          <w:color w:val="000000"/>
          <w:kern w:val="0"/>
          <w:lang w:eastAsia="en-GB"/>
          <w14:ligatures w14:val="none"/>
        </w:rPr>
        <w:t>Schedule 5 and Rule Book</w:t>
      </w:r>
      <w:r w:rsidR="00165EF3" w:rsidRPr="00165EF3">
        <w:rPr>
          <w:rFonts w:eastAsia="Times New Roman" w:cs="Times New Roman"/>
          <w:color w:val="000000"/>
          <w:kern w:val="0"/>
          <w:lang w:eastAsia="en-GB"/>
          <w14:ligatures w14:val="none"/>
        </w:rPr>
        <w:br/>
      </w:r>
      <w:r w:rsidR="00DD51B7">
        <w:rPr>
          <w:rFonts w:eastAsia="Times New Roman" w:cs="Times New Roman"/>
          <w:color w:val="000000"/>
          <w:kern w:val="0"/>
          <w:lang w:eastAsia="en-GB"/>
          <w14:ligatures w14:val="none"/>
        </w:rPr>
        <w:t xml:space="preserve">The CHC’s role and constitution under the rulebook was </w:t>
      </w:r>
      <w:commentRangeStart w:id="2"/>
      <w:r w:rsidR="00DD51B7">
        <w:rPr>
          <w:rFonts w:eastAsia="Times New Roman" w:cs="Times New Roman"/>
          <w:color w:val="000000"/>
          <w:kern w:val="0"/>
          <w:lang w:eastAsia="en-GB"/>
          <w14:ligatures w14:val="none"/>
        </w:rPr>
        <w:t>raised</w:t>
      </w:r>
      <w:commentRangeEnd w:id="2"/>
      <w:r w:rsidR="00DD51B7">
        <w:rPr>
          <w:rStyle w:val="CommentReference"/>
        </w:rPr>
        <w:commentReference w:id="2"/>
      </w:r>
      <w:r w:rsidR="00DD51B7">
        <w:rPr>
          <w:rFonts w:eastAsia="Times New Roman" w:cs="Times New Roman"/>
          <w:color w:val="000000"/>
          <w:kern w:val="0"/>
          <w:lang w:eastAsia="en-GB"/>
          <w14:ligatures w14:val="none"/>
        </w:rPr>
        <w:t xml:space="preserve">. </w:t>
      </w:r>
    </w:p>
    <w:p w14:paraId="7BC4F973" w14:textId="5E98F04B"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p>
    <w:p w14:paraId="4EA2B7A6"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lastRenderedPageBreak/>
        <w:t>Lake Torrens</w:t>
      </w:r>
      <w:r w:rsidRPr="00165EF3">
        <w:rPr>
          <w:rFonts w:eastAsia="Times New Roman" w:cs="Times New Roman"/>
          <w:color w:val="000000"/>
          <w:kern w:val="0"/>
          <w:lang w:eastAsia="en-GB"/>
          <w14:ligatures w14:val="none"/>
        </w:rPr>
        <w:br/>
        <w:t>A question was raised about the status of Lake Torrens. The Chair advised that KAC continues to seek meetings with Federal Ministers, though securing those meetings has been challenging.</w:t>
      </w:r>
    </w:p>
    <w:p w14:paraId="536C3358" w14:textId="5D9C85A5"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Warnings</w:t>
      </w:r>
      <w:commentRangeStart w:id="3"/>
      <w:commentRangeStart w:id="4"/>
      <w:r w:rsidRPr="00165EF3">
        <w:rPr>
          <w:rFonts w:eastAsia="Times New Roman" w:cs="Times New Roman"/>
          <w:color w:val="000000"/>
          <w:kern w:val="0"/>
          <w:lang w:eastAsia="en-GB"/>
          <w14:ligatures w14:val="none"/>
        </w:rPr>
        <w:br/>
        <w:t xml:space="preserve">During continued discussion regarding the </w:t>
      </w:r>
      <w:proofErr w:type="spellStart"/>
      <w:r w:rsidRPr="00165EF3">
        <w:rPr>
          <w:rFonts w:eastAsia="Times New Roman" w:cs="Times New Roman"/>
          <w:color w:val="000000"/>
          <w:kern w:val="0"/>
          <w:lang w:eastAsia="en-GB"/>
          <w14:ligatures w14:val="none"/>
        </w:rPr>
        <w:t>Arcoona</w:t>
      </w:r>
      <w:proofErr w:type="spellEnd"/>
      <w:r w:rsidRPr="00165EF3">
        <w:rPr>
          <w:rFonts w:eastAsia="Times New Roman" w:cs="Times New Roman"/>
          <w:color w:val="000000"/>
          <w:kern w:val="0"/>
          <w:lang w:eastAsia="en-GB"/>
          <w14:ligatures w14:val="none"/>
        </w:rPr>
        <w:t xml:space="preserve"> matter, Andrew Starkey </w:t>
      </w:r>
      <w:commentRangeEnd w:id="3"/>
      <w:r w:rsidR="00DD51B7">
        <w:rPr>
          <w:rStyle w:val="CommentReference"/>
        </w:rPr>
        <w:commentReference w:id="3"/>
      </w:r>
      <w:commentRangeEnd w:id="4"/>
      <w:r w:rsidR="00297193">
        <w:rPr>
          <w:rStyle w:val="CommentReference"/>
        </w:rPr>
        <w:commentReference w:id="4"/>
      </w:r>
      <w:r w:rsidRPr="00165EF3">
        <w:rPr>
          <w:rFonts w:eastAsia="Times New Roman" w:cs="Times New Roman"/>
          <w:color w:val="000000"/>
          <w:kern w:val="0"/>
          <w:lang w:eastAsia="en-GB"/>
          <w14:ligatures w14:val="none"/>
        </w:rPr>
        <w:t>received his first warning from the Chair</w:t>
      </w:r>
      <w:r w:rsidR="00DD51B7">
        <w:rPr>
          <w:rFonts w:eastAsia="Times New Roman" w:cs="Times New Roman"/>
          <w:color w:val="000000"/>
          <w:kern w:val="0"/>
          <w:lang w:eastAsia="en-GB"/>
          <w14:ligatures w14:val="none"/>
        </w:rPr>
        <w:t xml:space="preserve"> for breach of the Code of </w:t>
      </w:r>
      <w:proofErr w:type="gramStart"/>
      <w:r w:rsidR="00DD51B7">
        <w:rPr>
          <w:rFonts w:eastAsia="Times New Roman" w:cs="Times New Roman"/>
          <w:color w:val="000000"/>
          <w:kern w:val="0"/>
          <w:lang w:eastAsia="en-GB"/>
          <w14:ligatures w14:val="none"/>
        </w:rPr>
        <w:t xml:space="preserve">Conduct </w:t>
      </w:r>
      <w:r w:rsidRPr="00165EF3">
        <w:rPr>
          <w:rFonts w:eastAsia="Times New Roman" w:cs="Times New Roman"/>
          <w:color w:val="000000"/>
          <w:kern w:val="0"/>
          <w:lang w:eastAsia="en-GB"/>
          <w14:ligatures w14:val="none"/>
        </w:rPr>
        <w:t>.</w:t>
      </w:r>
      <w:proofErr w:type="gramEnd"/>
    </w:p>
    <w:p w14:paraId="62E523A8" w14:textId="4692DC40" w:rsidR="00ED6D9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 xml:space="preserve">Questions were raised about </w:t>
      </w:r>
      <w:r w:rsidR="00DD51B7">
        <w:rPr>
          <w:rFonts w:eastAsia="Times New Roman" w:cs="Times New Roman"/>
          <w:color w:val="000000"/>
          <w:kern w:val="0"/>
          <w:lang w:eastAsia="en-GB"/>
          <w14:ligatures w14:val="none"/>
        </w:rPr>
        <w:t xml:space="preserve">information on </w:t>
      </w:r>
      <w:r w:rsidRPr="00165EF3">
        <w:rPr>
          <w:rFonts w:eastAsia="Times New Roman" w:cs="Times New Roman"/>
          <w:color w:val="000000"/>
          <w:kern w:val="0"/>
          <w:lang w:eastAsia="en-GB"/>
          <w14:ligatures w14:val="none"/>
        </w:rPr>
        <w:t xml:space="preserve">how </w:t>
      </w:r>
      <w:r w:rsidR="00DD51B7">
        <w:rPr>
          <w:rFonts w:eastAsia="Times New Roman" w:cs="Times New Roman"/>
          <w:color w:val="000000"/>
          <w:kern w:val="0"/>
          <w:lang w:eastAsia="en-GB"/>
          <w14:ligatures w14:val="none"/>
        </w:rPr>
        <w:t xml:space="preserve">individual </w:t>
      </w:r>
      <w:r w:rsidRPr="00165EF3">
        <w:rPr>
          <w:rFonts w:eastAsia="Times New Roman" w:cs="Times New Roman"/>
          <w:color w:val="000000"/>
          <w:kern w:val="0"/>
          <w:lang w:eastAsia="en-GB"/>
          <w14:ligatures w14:val="none"/>
        </w:rPr>
        <w:t>Board</w:t>
      </w:r>
      <w:r w:rsidR="00DD51B7">
        <w:rPr>
          <w:rFonts w:eastAsia="Times New Roman" w:cs="Times New Roman"/>
          <w:color w:val="000000"/>
          <w:kern w:val="0"/>
          <w:lang w:eastAsia="en-GB"/>
          <w14:ligatures w14:val="none"/>
        </w:rPr>
        <w:t xml:space="preserve"> members had</w:t>
      </w:r>
      <w:r w:rsidRPr="00165EF3">
        <w:rPr>
          <w:rFonts w:eastAsia="Times New Roman" w:cs="Times New Roman"/>
          <w:color w:val="000000"/>
          <w:kern w:val="0"/>
          <w:lang w:eastAsia="en-GB"/>
          <w14:ligatures w14:val="none"/>
        </w:rPr>
        <w:t xml:space="preserve"> voted on </w:t>
      </w:r>
      <w:r w:rsidR="00DD51B7">
        <w:rPr>
          <w:rFonts w:eastAsia="Times New Roman" w:cs="Times New Roman"/>
          <w:color w:val="000000"/>
          <w:kern w:val="0"/>
          <w:lang w:eastAsia="en-GB"/>
          <w14:ligatures w14:val="none"/>
        </w:rPr>
        <w:t>decisions.</w:t>
      </w:r>
      <w:r w:rsidRPr="00165EF3">
        <w:rPr>
          <w:rFonts w:eastAsia="Times New Roman" w:cs="Times New Roman"/>
          <w:color w:val="000000"/>
          <w:kern w:val="0"/>
          <w:lang w:eastAsia="en-GB"/>
          <w14:ligatures w14:val="none"/>
        </w:rPr>
        <w:br/>
        <w:t>The Chair advised that under governance rules, individual director votes cannot be disclosed as Board decisions are collective. He acknowledged the challenge of balancing cultural expectations with required governance practice.</w:t>
      </w:r>
    </w:p>
    <w:p w14:paraId="4207AA8D" w14:textId="77777777" w:rsidR="00165EF3" w:rsidRPr="00165EF3" w:rsidRDefault="00165EF3" w:rsidP="00165EF3">
      <w:pPr>
        <w:spacing w:before="100" w:beforeAutospacing="1" w:after="100" w:afterAutospacing="1" w:line="240" w:lineRule="auto"/>
        <w:outlineLvl w:val="3"/>
        <w:rPr>
          <w:rFonts w:eastAsia="Times New Roman" w:cs="Times New Roman"/>
          <w:b/>
          <w:bCs/>
          <w:color w:val="000000"/>
          <w:kern w:val="0"/>
          <w:lang w:eastAsia="en-GB"/>
          <w14:ligatures w14:val="none"/>
        </w:rPr>
      </w:pPr>
      <w:r w:rsidRPr="00165EF3">
        <w:rPr>
          <w:rFonts w:eastAsia="Times New Roman" w:cs="Times New Roman"/>
          <w:b/>
          <w:bCs/>
          <w:color w:val="000000"/>
          <w:kern w:val="0"/>
          <w:lang w:eastAsia="en-GB"/>
          <w14:ligatures w14:val="none"/>
        </w:rPr>
        <w:t>Strategic Plan Update</w:t>
      </w:r>
    </w:p>
    <w:p w14:paraId="3B26A888"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The Chair then resumed the strategic plan presentation, outlining:</w:t>
      </w:r>
    </w:p>
    <w:p w14:paraId="551C43EB" w14:textId="77777777" w:rsidR="00165EF3" w:rsidRPr="00165EF3" w:rsidRDefault="00165EF3" w:rsidP="00165EF3">
      <w:pPr>
        <w:numPr>
          <w:ilvl w:val="0"/>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Member demographics and response patterns.</w:t>
      </w:r>
    </w:p>
    <w:p w14:paraId="38667865" w14:textId="77777777" w:rsidR="00165EF3" w:rsidRPr="00165EF3" w:rsidRDefault="00165EF3" w:rsidP="00165EF3">
      <w:pPr>
        <w:numPr>
          <w:ilvl w:val="0"/>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Strong engagement from Elders, with most responses from Adelaide and Upper Spencer Gulf.</w:t>
      </w:r>
    </w:p>
    <w:p w14:paraId="4E25955B" w14:textId="77777777" w:rsidR="00165EF3" w:rsidRPr="00165EF3" w:rsidRDefault="00165EF3" w:rsidP="00165EF3">
      <w:pPr>
        <w:numPr>
          <w:ilvl w:val="0"/>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Key themes:</w:t>
      </w:r>
    </w:p>
    <w:p w14:paraId="12DF95A9" w14:textId="77777777" w:rsidR="00165EF3" w:rsidRPr="00165EF3" w:rsidRDefault="00165EF3" w:rsidP="00165EF3">
      <w:pPr>
        <w:numPr>
          <w:ilvl w:val="1"/>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Language and language revival</w:t>
      </w:r>
    </w:p>
    <w:p w14:paraId="267D2074" w14:textId="77777777" w:rsidR="00165EF3" w:rsidRPr="00165EF3" w:rsidRDefault="00165EF3" w:rsidP="00165EF3">
      <w:pPr>
        <w:numPr>
          <w:ilvl w:val="1"/>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Cultural education</w:t>
      </w:r>
    </w:p>
    <w:p w14:paraId="2952D47D" w14:textId="77777777" w:rsidR="00165EF3" w:rsidRPr="00165EF3" w:rsidRDefault="00165EF3" w:rsidP="00165EF3">
      <w:pPr>
        <w:numPr>
          <w:ilvl w:val="1"/>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Training and job pathways (71%)</w:t>
      </w:r>
    </w:p>
    <w:p w14:paraId="69AE8AC9" w14:textId="77777777" w:rsidR="00165EF3" w:rsidRPr="00165EF3" w:rsidRDefault="00165EF3" w:rsidP="00165EF3">
      <w:pPr>
        <w:numPr>
          <w:ilvl w:val="1"/>
          <w:numId w:val="6"/>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Skills development (71%)</w:t>
      </w:r>
    </w:p>
    <w:p w14:paraId="680F36E1"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The three emerging pillars were identified as Culture, Country and People.</w:t>
      </w:r>
    </w:p>
    <w:p w14:paraId="2AB94B3A"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 xml:space="preserve">The Chair acknowledged the need for more </w:t>
      </w:r>
      <w:proofErr w:type="spellStart"/>
      <w:r w:rsidRPr="00165EF3">
        <w:rPr>
          <w:rFonts w:eastAsia="Times New Roman" w:cs="Times New Roman"/>
          <w:color w:val="000000"/>
          <w:kern w:val="0"/>
          <w:lang w:eastAsia="en-GB"/>
          <w14:ligatures w14:val="none"/>
        </w:rPr>
        <w:t>Kokatha</w:t>
      </w:r>
      <w:proofErr w:type="spellEnd"/>
      <w:r w:rsidRPr="00165EF3">
        <w:rPr>
          <w:rFonts w:eastAsia="Times New Roman" w:cs="Times New Roman"/>
          <w:color w:val="000000"/>
          <w:kern w:val="0"/>
          <w:lang w:eastAsia="en-GB"/>
          <w14:ligatures w14:val="none"/>
        </w:rPr>
        <w:t xml:space="preserve"> people in senior roles within the organisation.</w:t>
      </w:r>
    </w:p>
    <w:p w14:paraId="2187C2B8"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“A Strong Corporation” included:</w:t>
      </w:r>
    </w:p>
    <w:p w14:paraId="7045CDBB" w14:textId="77777777" w:rsidR="00165EF3" w:rsidRPr="00165EF3" w:rsidRDefault="00165EF3" w:rsidP="00165EF3">
      <w:pPr>
        <w:numPr>
          <w:ilvl w:val="0"/>
          <w:numId w:val="7"/>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Partnerships</w:t>
      </w:r>
    </w:p>
    <w:p w14:paraId="40F26450" w14:textId="77777777" w:rsidR="00165EF3" w:rsidRPr="00165EF3" w:rsidRDefault="00165EF3" w:rsidP="00165EF3">
      <w:pPr>
        <w:numPr>
          <w:ilvl w:val="0"/>
          <w:numId w:val="7"/>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Communication</w:t>
      </w:r>
    </w:p>
    <w:p w14:paraId="2DFF21C3" w14:textId="77777777" w:rsidR="00165EF3" w:rsidRPr="00165EF3" w:rsidRDefault="00165EF3" w:rsidP="00165EF3">
      <w:pPr>
        <w:numPr>
          <w:ilvl w:val="0"/>
          <w:numId w:val="7"/>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Ongoing review</w:t>
      </w:r>
    </w:p>
    <w:p w14:paraId="2FBF015E" w14:textId="77777777" w:rsidR="00165EF3" w:rsidRPr="00165EF3" w:rsidRDefault="00165EF3" w:rsidP="00165EF3">
      <w:pPr>
        <w:numPr>
          <w:ilvl w:val="0"/>
          <w:numId w:val="7"/>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Capturing knowledge (especially from Elders)</w:t>
      </w:r>
    </w:p>
    <w:p w14:paraId="4DA45095" w14:textId="77777777"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Planned next steps:</w:t>
      </w:r>
    </w:p>
    <w:p w14:paraId="33B45160" w14:textId="77777777" w:rsidR="00165EF3" w:rsidRPr="00165EF3" w:rsidRDefault="00165EF3" w:rsidP="00165EF3">
      <w:pPr>
        <w:numPr>
          <w:ilvl w:val="0"/>
          <w:numId w:val="8"/>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Dec–Jan:</w:t>
      </w:r>
      <w:r w:rsidRPr="00165EF3">
        <w:rPr>
          <w:rFonts w:eastAsia="Times New Roman" w:cs="Times New Roman"/>
          <w:color w:val="000000"/>
          <w:kern w:val="0"/>
          <w:lang w:eastAsia="en-GB"/>
          <w14:ligatures w14:val="none"/>
        </w:rPr>
        <w:t> commence governance and structure review</w:t>
      </w:r>
    </w:p>
    <w:p w14:paraId="27A2A346" w14:textId="77777777" w:rsidR="00165EF3" w:rsidRPr="00165EF3" w:rsidRDefault="00165EF3" w:rsidP="00165EF3">
      <w:pPr>
        <w:numPr>
          <w:ilvl w:val="0"/>
          <w:numId w:val="8"/>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February:</w:t>
      </w:r>
      <w:r w:rsidRPr="00165EF3">
        <w:rPr>
          <w:rFonts w:eastAsia="Times New Roman" w:cs="Times New Roman"/>
          <w:color w:val="000000"/>
          <w:kern w:val="0"/>
          <w:lang w:eastAsia="en-GB"/>
          <w14:ligatures w14:val="none"/>
        </w:rPr>
        <w:t> finalise the strategy</w:t>
      </w:r>
    </w:p>
    <w:p w14:paraId="255E6E47" w14:textId="77777777" w:rsidR="00165EF3" w:rsidRDefault="00165EF3" w:rsidP="00165EF3">
      <w:pPr>
        <w:numPr>
          <w:ilvl w:val="0"/>
          <w:numId w:val="8"/>
        </w:num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b/>
          <w:bCs/>
          <w:color w:val="000000"/>
          <w:kern w:val="0"/>
          <w:lang w:eastAsia="en-GB"/>
          <w14:ligatures w14:val="none"/>
        </w:rPr>
        <w:t>March:</w:t>
      </w:r>
      <w:r w:rsidRPr="00165EF3">
        <w:rPr>
          <w:rFonts w:eastAsia="Times New Roman" w:cs="Times New Roman"/>
          <w:color w:val="000000"/>
          <w:kern w:val="0"/>
          <w:lang w:eastAsia="en-GB"/>
          <w14:ligatures w14:val="none"/>
        </w:rPr>
        <w:t> develop the implementation plan, including detailed actions, and begin planning for FY27</w:t>
      </w:r>
    </w:p>
    <w:p w14:paraId="4A4E36DC" w14:textId="77777777" w:rsidR="00685872" w:rsidRDefault="00685872" w:rsidP="00685872">
      <w:pPr>
        <w:spacing w:before="100" w:beforeAutospacing="1" w:after="100" w:afterAutospacing="1" w:line="240" w:lineRule="auto"/>
        <w:ind w:left="720"/>
        <w:rPr>
          <w:rFonts w:eastAsia="Times New Roman" w:cs="Times New Roman"/>
          <w:b/>
          <w:bCs/>
          <w:color w:val="000000"/>
          <w:kern w:val="0"/>
          <w:lang w:eastAsia="en-GB"/>
          <w14:ligatures w14:val="none"/>
        </w:rPr>
      </w:pPr>
    </w:p>
    <w:p w14:paraId="270A1E4A" w14:textId="77777777" w:rsidR="00685872" w:rsidRPr="00165EF3" w:rsidRDefault="00685872" w:rsidP="00685872">
      <w:pPr>
        <w:spacing w:before="100" w:beforeAutospacing="1" w:after="100" w:afterAutospacing="1" w:line="240" w:lineRule="auto"/>
        <w:ind w:left="720"/>
        <w:rPr>
          <w:rFonts w:eastAsia="Times New Roman" w:cs="Times New Roman"/>
          <w:color w:val="000000"/>
          <w:kern w:val="0"/>
          <w:lang w:eastAsia="en-GB"/>
          <w14:ligatures w14:val="none"/>
        </w:rPr>
      </w:pPr>
    </w:p>
    <w:p w14:paraId="32B955F6" w14:textId="77777777" w:rsidR="00165EF3" w:rsidRPr="00165EF3" w:rsidRDefault="00165EF3" w:rsidP="00165EF3">
      <w:pPr>
        <w:spacing w:before="100" w:beforeAutospacing="1" w:after="100" w:afterAutospacing="1" w:line="240" w:lineRule="auto"/>
        <w:outlineLvl w:val="3"/>
        <w:rPr>
          <w:rFonts w:eastAsia="Times New Roman" w:cs="Times New Roman"/>
          <w:b/>
          <w:bCs/>
          <w:color w:val="000000"/>
          <w:kern w:val="0"/>
          <w:lang w:eastAsia="en-GB"/>
          <w14:ligatures w14:val="none"/>
        </w:rPr>
      </w:pPr>
      <w:r w:rsidRPr="00165EF3">
        <w:rPr>
          <w:rFonts w:eastAsia="Times New Roman" w:cs="Times New Roman"/>
          <w:b/>
          <w:bCs/>
          <w:color w:val="000000"/>
          <w:kern w:val="0"/>
          <w:lang w:eastAsia="en-GB"/>
          <w14:ligatures w14:val="none"/>
        </w:rPr>
        <w:t>Additional Questions and Comments</w:t>
      </w:r>
    </w:p>
    <w:p w14:paraId="0B2392BD" w14:textId="0F1B50B8" w:rsidR="00165EF3" w:rsidRPr="00165EF3"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Questions were raised regarding Board composition.</w:t>
      </w:r>
      <w:r w:rsidRPr="00165EF3">
        <w:rPr>
          <w:rFonts w:eastAsia="Times New Roman" w:cs="Times New Roman"/>
          <w:color w:val="000000"/>
          <w:kern w:val="0"/>
          <w:lang w:eastAsia="en-GB"/>
          <w14:ligatures w14:val="none"/>
        </w:rPr>
        <w:br/>
        <w:t>The Chair advised that Mel</w:t>
      </w:r>
      <w:r w:rsidR="00ED6D93" w:rsidRPr="00CE729A">
        <w:rPr>
          <w:rFonts w:eastAsia="Times New Roman" w:cs="Times New Roman"/>
          <w:color w:val="000000"/>
          <w:kern w:val="0"/>
          <w:lang w:eastAsia="en-GB"/>
          <w14:ligatures w14:val="none"/>
        </w:rPr>
        <w:t>issa</w:t>
      </w:r>
      <w:r w:rsidRPr="00165EF3">
        <w:rPr>
          <w:rFonts w:eastAsia="Times New Roman" w:cs="Times New Roman"/>
          <w:color w:val="000000"/>
          <w:kern w:val="0"/>
          <w:lang w:eastAsia="en-GB"/>
          <w14:ligatures w14:val="none"/>
        </w:rPr>
        <w:t xml:space="preserve"> Reid and Chereena Amos had resigned in accordance with the Rule Book, and director elections would be held today</w:t>
      </w:r>
      <w:r w:rsidR="00ED6D93" w:rsidRPr="00CE729A">
        <w:rPr>
          <w:rFonts w:eastAsia="Times New Roman" w:cs="Times New Roman"/>
          <w:color w:val="000000"/>
          <w:kern w:val="0"/>
          <w:lang w:eastAsia="en-GB"/>
          <w14:ligatures w14:val="none"/>
        </w:rPr>
        <w:t xml:space="preserve"> for their replacements</w:t>
      </w:r>
      <w:r w:rsidRPr="00165EF3">
        <w:rPr>
          <w:rFonts w:eastAsia="Times New Roman" w:cs="Times New Roman"/>
          <w:color w:val="000000"/>
          <w:kern w:val="0"/>
          <w:lang w:eastAsia="en-GB"/>
          <w14:ligatures w14:val="none"/>
        </w:rPr>
        <w:t>.</w:t>
      </w:r>
      <w:r w:rsidR="00DD51B7">
        <w:rPr>
          <w:rFonts w:eastAsia="Times New Roman" w:cs="Times New Roman"/>
          <w:color w:val="000000"/>
          <w:kern w:val="0"/>
          <w:lang w:eastAsia="en-GB"/>
          <w14:ligatures w14:val="none"/>
        </w:rPr>
        <w:t xml:space="preserve"> Chereena spoke to her decision to resign. </w:t>
      </w:r>
    </w:p>
    <w:p w14:paraId="4D1C1311" w14:textId="77777777" w:rsidR="00DD51B7"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Members expressed a range of views on culture, heritage, confidentiality, and community engagement.</w:t>
      </w:r>
    </w:p>
    <w:p w14:paraId="5BB4BDD5" w14:textId="3FFFD9FD" w:rsidR="00165EF3" w:rsidRPr="00165EF3" w:rsidRDefault="00DD51B7" w:rsidP="00DD51B7">
      <w:pPr>
        <w:spacing w:before="100" w:beforeAutospacing="1" w:after="100" w:afterAutospacing="1" w:line="240" w:lineRule="auto"/>
        <w:rPr>
          <w:rFonts w:eastAsia="Times New Roman" w:cs="Times New Roman"/>
          <w:color w:val="000000"/>
          <w:kern w:val="0"/>
          <w:lang w:eastAsia="en-GB"/>
          <w14:ligatures w14:val="none"/>
        </w:rPr>
      </w:pPr>
      <w:r>
        <w:rPr>
          <w:rFonts w:eastAsia="Times New Roman" w:cs="Times New Roman"/>
          <w:color w:val="000000"/>
          <w:kern w:val="0"/>
          <w:lang w:eastAsia="en-GB"/>
          <w14:ligatures w14:val="none"/>
        </w:rPr>
        <w:t xml:space="preserve">There was discussion about supporting young people to be involved in the Board, a secure CEO and better support structures.  A question was asked about the meeting and survey results related to the Strategic Plan and the notification process was confirmed. </w:t>
      </w:r>
      <w:r w:rsidR="00ED6D93" w:rsidRPr="00CE729A">
        <w:rPr>
          <w:rFonts w:eastAsia="Times New Roman" w:cs="Times New Roman"/>
          <w:color w:val="000000"/>
          <w:kern w:val="0"/>
          <w:lang w:eastAsia="en-GB"/>
          <w14:ligatures w14:val="none"/>
        </w:rPr>
        <w:br/>
      </w:r>
      <w:r w:rsidR="00165EF3" w:rsidRPr="00165EF3">
        <w:rPr>
          <w:rFonts w:eastAsia="Times New Roman" w:cs="Times New Roman"/>
          <w:color w:val="000000"/>
          <w:kern w:val="0"/>
          <w:lang w:eastAsia="en-GB"/>
          <w14:ligatures w14:val="none"/>
        </w:rPr>
        <w:br/>
      </w:r>
    </w:p>
    <w:p w14:paraId="14F3CCE8" w14:textId="69BBC496" w:rsidR="00165EF3" w:rsidRPr="00CE729A" w:rsidRDefault="00165EF3" w:rsidP="00165EF3">
      <w:pPr>
        <w:spacing w:before="100" w:beforeAutospacing="1" w:after="100" w:afterAutospacing="1" w:line="240" w:lineRule="auto"/>
        <w:rPr>
          <w:rFonts w:eastAsia="Times New Roman" w:cs="Times New Roman"/>
          <w:color w:val="000000"/>
          <w:kern w:val="0"/>
          <w:lang w:eastAsia="en-GB"/>
          <w14:ligatures w14:val="none"/>
        </w:rPr>
      </w:pPr>
      <w:r w:rsidRPr="00165EF3">
        <w:rPr>
          <w:rFonts w:eastAsia="Times New Roman" w:cs="Times New Roman"/>
          <w:color w:val="000000"/>
          <w:kern w:val="0"/>
          <w:lang w:eastAsia="en-GB"/>
          <w14:ligatures w14:val="none"/>
        </w:rPr>
        <w:t>A lunch break was taken at 12.45 pm.</w:t>
      </w:r>
      <w:r w:rsidR="00ED6D93" w:rsidRPr="00CE729A">
        <w:rPr>
          <w:rFonts w:eastAsia="Times New Roman" w:cs="Times New Roman"/>
          <w:color w:val="000000"/>
          <w:kern w:val="0"/>
          <w:lang w:eastAsia="en-GB"/>
          <w14:ligatures w14:val="none"/>
        </w:rPr>
        <w:br/>
      </w:r>
      <w:r w:rsidRPr="00165EF3">
        <w:rPr>
          <w:rFonts w:eastAsia="Times New Roman" w:cs="Times New Roman"/>
          <w:color w:val="000000"/>
          <w:kern w:val="0"/>
          <w:lang w:eastAsia="en-GB"/>
          <w14:ligatures w14:val="none"/>
        </w:rPr>
        <w:br/>
        <w:t>The meeting resumed at 1.39 pm, with the facilitator summarising the items already covered and outlining revised times for remaining agenda items.</w:t>
      </w:r>
    </w:p>
    <w:p w14:paraId="7BEA566B" w14:textId="77777777" w:rsidR="00ED6D93" w:rsidRPr="00CE729A" w:rsidRDefault="00ED6D93" w:rsidP="00165EF3">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br/>
      </w:r>
    </w:p>
    <w:tbl>
      <w:tblPr>
        <w:tblStyle w:val="TableGrid"/>
        <w:tblW w:w="0" w:type="auto"/>
        <w:tblLook w:val="04A0" w:firstRow="1" w:lastRow="0" w:firstColumn="1" w:lastColumn="0" w:noHBand="0" w:noVBand="1"/>
      </w:tblPr>
      <w:tblGrid>
        <w:gridCol w:w="9016"/>
      </w:tblGrid>
      <w:tr w:rsidR="00ED6D93" w:rsidRPr="00CE729A" w14:paraId="47EA773F" w14:textId="77777777" w:rsidTr="00ED6D93">
        <w:tc>
          <w:tcPr>
            <w:tcW w:w="9016" w:type="dxa"/>
            <w:shd w:val="clear" w:color="auto" w:fill="D9D9D9" w:themeFill="background1" w:themeFillShade="D9"/>
          </w:tcPr>
          <w:p w14:paraId="37CCD3EA" w14:textId="74A85206" w:rsidR="00ED6D93" w:rsidRPr="00CE729A" w:rsidRDefault="00ED6D93" w:rsidP="00ED6D93">
            <w:pPr>
              <w:pStyle w:val="ListParagraph"/>
              <w:numPr>
                <w:ilvl w:val="0"/>
                <w:numId w:val="1"/>
              </w:numPr>
              <w:rPr>
                <w:b/>
                <w:bCs/>
                <w:lang w:eastAsia="en-GB"/>
              </w:rPr>
            </w:pPr>
            <w:r w:rsidRPr="00CE729A">
              <w:rPr>
                <w:b/>
                <w:bCs/>
                <w:lang w:eastAsia="en-GB"/>
              </w:rPr>
              <w:t>CEO Report</w:t>
            </w:r>
          </w:p>
        </w:tc>
      </w:tr>
    </w:tbl>
    <w:p w14:paraId="188B8658" w14:textId="64A29B47" w:rsidR="00ED6D93" w:rsidRPr="00ED6D93" w:rsidRDefault="00ED6D93" w:rsidP="00ED6D93">
      <w:p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 xml:space="preserve">The Chair handed </w:t>
      </w:r>
      <w:r w:rsidRPr="00CE729A">
        <w:rPr>
          <w:rFonts w:eastAsia="Times New Roman" w:cs="Times New Roman"/>
          <w:color w:val="000000"/>
          <w:kern w:val="0"/>
          <w:lang w:eastAsia="en-GB"/>
          <w14:ligatures w14:val="none"/>
        </w:rPr>
        <w:t>over</w:t>
      </w:r>
      <w:r w:rsidRPr="00ED6D93">
        <w:rPr>
          <w:rFonts w:eastAsia="Times New Roman" w:cs="Times New Roman"/>
          <w:color w:val="000000"/>
          <w:kern w:val="0"/>
          <w:lang w:eastAsia="en-GB"/>
          <w14:ligatures w14:val="none"/>
        </w:rPr>
        <w:t xml:space="preserve"> to CEO John Hender to present his report.</w:t>
      </w:r>
      <w:r w:rsidRPr="00ED6D93">
        <w:rPr>
          <w:rFonts w:eastAsia="Times New Roman" w:cs="Times New Roman"/>
          <w:color w:val="000000"/>
          <w:kern w:val="0"/>
          <w:lang w:eastAsia="en-GB"/>
          <w14:ligatures w14:val="none"/>
        </w:rPr>
        <w:br/>
        <w:t xml:space="preserve">The CEO delivered an Acknowledgment of Country and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Elders, introduced himself, and outlined how he came to be appointed to the role.</w:t>
      </w:r>
    </w:p>
    <w:p w14:paraId="3BAD9F02" w14:textId="77777777" w:rsidR="00ED6D93" w:rsidRPr="00ED6D93" w:rsidRDefault="00ED6D93" w:rsidP="00ED6D93">
      <w:p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He presented the following key updates:</w:t>
      </w:r>
    </w:p>
    <w:p w14:paraId="0EB9DCAE" w14:textId="290D2EC9" w:rsidR="00ED6D93" w:rsidRPr="00ED6D93" w:rsidRDefault="00ED6D93" w:rsidP="00ED6D93">
      <w:pPr>
        <w:numPr>
          <w:ilvl w:val="0"/>
          <w:numId w:val="9"/>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ED6D93">
        <w:rPr>
          <w:rFonts w:eastAsia="Times New Roman" w:cs="Times New Roman"/>
          <w:b/>
          <w:bCs/>
          <w:color w:val="000000"/>
          <w:kern w:val="0"/>
          <w:lang w:eastAsia="en-GB"/>
          <w14:ligatures w14:val="none"/>
        </w:rPr>
        <w:t>K</w:t>
      </w:r>
      <w:r w:rsidRPr="00CE729A">
        <w:rPr>
          <w:rFonts w:eastAsia="Times New Roman" w:cs="Times New Roman"/>
          <w:b/>
          <w:bCs/>
          <w:color w:val="000000"/>
          <w:kern w:val="0"/>
          <w:lang w:eastAsia="en-GB"/>
          <w14:ligatures w14:val="none"/>
        </w:rPr>
        <w:t>okatha</w:t>
      </w:r>
      <w:proofErr w:type="spellEnd"/>
      <w:r w:rsidRPr="00CE729A">
        <w:rPr>
          <w:rFonts w:eastAsia="Times New Roman" w:cs="Times New Roman"/>
          <w:b/>
          <w:bCs/>
          <w:color w:val="000000"/>
          <w:kern w:val="0"/>
          <w:lang w:eastAsia="en-GB"/>
          <w14:ligatures w14:val="none"/>
        </w:rPr>
        <w:t xml:space="preserve"> </w:t>
      </w:r>
      <w:r w:rsidRPr="00ED6D93">
        <w:rPr>
          <w:rFonts w:eastAsia="Times New Roman" w:cs="Times New Roman"/>
          <w:b/>
          <w:bCs/>
          <w:color w:val="000000"/>
          <w:kern w:val="0"/>
          <w:lang w:eastAsia="en-GB"/>
          <w14:ligatures w14:val="none"/>
        </w:rPr>
        <w:t>M</w:t>
      </w:r>
      <w:r w:rsidRPr="00CE729A">
        <w:rPr>
          <w:rFonts w:eastAsia="Times New Roman" w:cs="Times New Roman"/>
          <w:b/>
          <w:bCs/>
          <w:color w:val="000000"/>
          <w:kern w:val="0"/>
          <w:lang w:eastAsia="en-GB"/>
          <w14:ligatures w14:val="none"/>
        </w:rPr>
        <w:t xml:space="preserve">ining </w:t>
      </w:r>
      <w:r w:rsidRPr="00ED6D93">
        <w:rPr>
          <w:rFonts w:eastAsia="Times New Roman" w:cs="Times New Roman"/>
          <w:b/>
          <w:bCs/>
          <w:color w:val="000000"/>
          <w:kern w:val="0"/>
          <w:lang w:eastAsia="en-GB"/>
          <w14:ligatures w14:val="none"/>
        </w:rPr>
        <w:t>S</w:t>
      </w:r>
      <w:r w:rsidRPr="00CE729A">
        <w:rPr>
          <w:rFonts w:eastAsia="Times New Roman" w:cs="Times New Roman"/>
          <w:b/>
          <w:bCs/>
          <w:color w:val="000000"/>
          <w:kern w:val="0"/>
          <w:lang w:eastAsia="en-GB"/>
          <w14:ligatures w14:val="none"/>
        </w:rPr>
        <w:t>ervices</w:t>
      </w:r>
      <w:r w:rsidRPr="00ED6D93">
        <w:rPr>
          <w:rFonts w:eastAsia="Times New Roman" w:cs="Times New Roman"/>
          <w:b/>
          <w:bCs/>
          <w:color w:val="000000"/>
          <w:kern w:val="0"/>
          <w:lang w:eastAsia="en-GB"/>
          <w14:ligatures w14:val="none"/>
        </w:rPr>
        <w:t xml:space="preserve"> Growth:</w:t>
      </w:r>
      <w:r w:rsidRPr="00ED6D93">
        <w:rPr>
          <w:rFonts w:eastAsia="Times New Roman" w:cs="Times New Roman"/>
          <w:color w:val="000000"/>
          <w:kern w:val="0"/>
          <w:lang w:eastAsia="en-GB"/>
          <w14:ligatures w14:val="none"/>
        </w:rPr>
        <w:br/>
        <w:t xml:space="preserve">The CEO reported strong progress across </w:t>
      </w:r>
      <w:proofErr w:type="spellStart"/>
      <w:r w:rsidRPr="00ED6D93">
        <w:rPr>
          <w:rFonts w:eastAsia="Times New Roman" w:cs="Times New Roman"/>
          <w:color w:val="000000"/>
          <w:kern w:val="0"/>
          <w:lang w:eastAsia="en-GB"/>
          <w14:ligatures w14:val="none"/>
        </w:rPr>
        <w:t>K</w:t>
      </w:r>
      <w:r w:rsidRPr="00CE729A">
        <w:rPr>
          <w:rFonts w:eastAsia="Times New Roman" w:cs="Times New Roman"/>
          <w:color w:val="000000"/>
          <w:kern w:val="0"/>
          <w:lang w:eastAsia="en-GB"/>
          <w14:ligatures w14:val="none"/>
        </w:rPr>
        <w:t>okatha</w:t>
      </w:r>
      <w:proofErr w:type="spellEnd"/>
      <w:r w:rsidRPr="00CE729A">
        <w:rPr>
          <w:rFonts w:eastAsia="Times New Roman" w:cs="Times New Roman"/>
          <w:color w:val="000000"/>
          <w:kern w:val="0"/>
          <w:lang w:eastAsia="en-GB"/>
          <w14:ligatures w14:val="none"/>
        </w:rPr>
        <w:t xml:space="preserve"> Mining Services</w:t>
      </w:r>
      <w:r w:rsidRPr="00ED6D93">
        <w:rPr>
          <w:rFonts w:eastAsia="Times New Roman" w:cs="Times New Roman"/>
          <w:color w:val="000000"/>
          <w:kern w:val="0"/>
          <w:lang w:eastAsia="en-GB"/>
          <w14:ligatures w14:val="none"/>
        </w:rPr>
        <w:t xml:space="preserve">, noting it is an excellent business employing approximately 90%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people. He acknowledged the management team and staff for their commitment and performance.</w:t>
      </w:r>
    </w:p>
    <w:p w14:paraId="0B53C798" w14:textId="26A4DA1A" w:rsidR="00ED6D93" w:rsidRPr="00ED6D93" w:rsidRDefault="00ED6D93" w:rsidP="00ED6D93">
      <w:pPr>
        <w:numPr>
          <w:ilvl w:val="0"/>
          <w:numId w:val="9"/>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Community Development:</w:t>
      </w:r>
      <w:r w:rsidRPr="00ED6D93">
        <w:rPr>
          <w:rFonts w:eastAsia="Times New Roman" w:cs="Times New Roman"/>
          <w:color w:val="000000"/>
          <w:kern w:val="0"/>
          <w:lang w:eastAsia="en-GB"/>
          <w14:ligatures w14:val="none"/>
        </w:rPr>
        <w:br/>
        <w:t>The CEO highlighted improvements at Press Road and thanked the KAC team for their work.</w:t>
      </w:r>
      <w:r w:rsidRPr="00CE729A">
        <w:rPr>
          <w:rFonts w:eastAsia="Times New Roman" w:cs="Times New Roman"/>
          <w:color w:val="000000"/>
          <w:kern w:val="0"/>
          <w:lang w:eastAsia="en-GB"/>
          <w14:ligatures w14:val="none"/>
        </w:rPr>
        <w:t xml:space="preserve"> </w:t>
      </w:r>
      <w:r w:rsidRPr="00ED6D93">
        <w:rPr>
          <w:rFonts w:eastAsia="Times New Roman" w:cs="Times New Roman"/>
          <w:color w:val="000000"/>
          <w:kern w:val="0"/>
          <w:lang w:eastAsia="en-GB"/>
          <w14:ligatures w14:val="none"/>
        </w:rPr>
        <w:t>He provided an update on the </w:t>
      </w:r>
      <w:r w:rsidRPr="00ED6D93">
        <w:rPr>
          <w:rFonts w:eastAsia="Times New Roman" w:cs="Times New Roman"/>
          <w:i/>
          <w:iCs/>
          <w:color w:val="000000"/>
          <w:kern w:val="0"/>
          <w:lang w:eastAsia="en-GB"/>
          <w14:ligatures w14:val="none"/>
        </w:rPr>
        <w:t>Kids on Country</w:t>
      </w:r>
      <w:r w:rsidRPr="00ED6D93">
        <w:rPr>
          <w:rFonts w:eastAsia="Times New Roman" w:cs="Times New Roman"/>
          <w:color w:val="000000"/>
          <w:kern w:val="0"/>
          <w:lang w:eastAsia="en-GB"/>
          <w14:ligatures w14:val="none"/>
        </w:rPr>
        <w:t> prototype, with the next program scheduled for April 2026 to support families in bringing children back to Country.</w:t>
      </w:r>
    </w:p>
    <w:p w14:paraId="281CD787" w14:textId="77777777" w:rsidR="00ED6D93" w:rsidRPr="00297193" w:rsidRDefault="00ED6D93" w:rsidP="00ED6D93">
      <w:pPr>
        <w:spacing w:before="100" w:beforeAutospacing="1" w:after="100" w:afterAutospacing="1" w:line="240" w:lineRule="auto"/>
        <w:outlineLvl w:val="3"/>
        <w:rPr>
          <w:rFonts w:eastAsia="Times New Roman" w:cs="Times New Roman"/>
          <w:b/>
          <w:bCs/>
          <w:color w:val="000000"/>
          <w:kern w:val="0"/>
          <w:lang w:eastAsia="en-GB"/>
          <w14:ligatures w14:val="none"/>
        </w:rPr>
      </w:pPr>
      <w:r w:rsidRPr="00297193">
        <w:rPr>
          <w:rFonts w:eastAsia="Times New Roman" w:cs="Times New Roman"/>
          <w:b/>
          <w:bCs/>
          <w:color w:val="000000"/>
          <w:kern w:val="0"/>
          <w:lang w:eastAsia="en-GB"/>
          <w14:ligatures w14:val="none"/>
        </w:rPr>
        <w:t>Questions and Discussion</w:t>
      </w:r>
    </w:p>
    <w:p w14:paraId="7585308E" w14:textId="0072E5DD" w:rsidR="00ED6D93" w:rsidRPr="00ED6D93" w:rsidRDefault="00ED6D93" w:rsidP="00ED6D93">
      <w:pPr>
        <w:spacing w:before="100" w:beforeAutospacing="1" w:after="100" w:afterAutospacing="1" w:line="240" w:lineRule="auto"/>
        <w:rPr>
          <w:rFonts w:eastAsia="Times New Roman" w:cs="Times New Roman"/>
          <w:color w:val="000000"/>
          <w:kern w:val="0"/>
          <w:lang w:eastAsia="en-GB"/>
          <w14:ligatures w14:val="none"/>
        </w:rPr>
      </w:pPr>
      <w:r w:rsidRPr="00297193">
        <w:rPr>
          <w:rFonts w:eastAsia="Times New Roman" w:cs="Times New Roman"/>
          <w:color w:val="000000"/>
          <w:kern w:val="0"/>
          <w:lang w:eastAsia="en-GB"/>
          <w14:ligatures w14:val="none"/>
        </w:rPr>
        <w:lastRenderedPageBreak/>
        <w:t>A question was raised from the floor regarding the CEO’s history with Perpetual and whether this posed a conflict of interest</w:t>
      </w:r>
      <w:r w:rsidR="00DD51B7" w:rsidRPr="00297193">
        <w:rPr>
          <w:rFonts w:eastAsia="Times New Roman" w:cs="Times New Roman"/>
          <w:color w:val="000000"/>
          <w:kern w:val="0"/>
          <w:lang w:eastAsia="en-GB"/>
          <w14:ligatures w14:val="none"/>
        </w:rPr>
        <w:t xml:space="preserve">. </w:t>
      </w:r>
      <w:r w:rsidRPr="00297193">
        <w:rPr>
          <w:rFonts w:eastAsia="Times New Roman" w:cs="Times New Roman"/>
          <w:color w:val="000000"/>
          <w:kern w:val="0"/>
          <w:lang w:eastAsia="en-GB"/>
          <w14:ligatures w14:val="none"/>
        </w:rPr>
        <w:t>The CEO</w:t>
      </w:r>
      <w:r w:rsidR="00297193" w:rsidRPr="00297193">
        <w:rPr>
          <w:rFonts w:eastAsia="Times New Roman" w:cs="Times New Roman"/>
          <w:color w:val="000000"/>
          <w:kern w:val="0"/>
          <w:lang w:eastAsia="en-GB"/>
          <w14:ligatures w14:val="none"/>
        </w:rPr>
        <w:t xml:space="preserve"> declared that he did not have a conflict of interest and</w:t>
      </w:r>
      <w:r w:rsidRPr="00297193">
        <w:rPr>
          <w:rFonts w:eastAsia="Times New Roman" w:cs="Times New Roman"/>
          <w:color w:val="000000"/>
          <w:kern w:val="0"/>
          <w:lang w:eastAsia="en-GB"/>
          <w14:ligatures w14:val="none"/>
        </w:rPr>
        <w:t xml:space="preserve"> returned to his presentation before</w:t>
      </w:r>
      <w:r w:rsidRPr="00ED6D93">
        <w:rPr>
          <w:rFonts w:eastAsia="Times New Roman" w:cs="Times New Roman"/>
          <w:color w:val="000000"/>
          <w:kern w:val="0"/>
          <w:lang w:eastAsia="en-GB"/>
          <w14:ligatures w14:val="none"/>
        </w:rPr>
        <w:t xml:space="preserve"> continuing to respond to remaining questions later in the discussion.</w:t>
      </w:r>
    </w:p>
    <w:p w14:paraId="11A4A19D" w14:textId="77777777" w:rsidR="00ED6D93" w:rsidRPr="00ED6D93" w:rsidRDefault="00ED6D93" w:rsidP="00ED6D93">
      <w:p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The CEO continued with further updates:</w:t>
      </w:r>
    </w:p>
    <w:p w14:paraId="73D8B868" w14:textId="2AB9AE2F" w:rsidR="00ED6D93" w:rsidRPr="00ED6D93" w:rsidRDefault="00ED6D93" w:rsidP="00ED6D93">
      <w:pPr>
        <w:numPr>
          <w:ilvl w:val="0"/>
          <w:numId w:val="10"/>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ED6D93">
        <w:rPr>
          <w:rFonts w:eastAsia="Times New Roman" w:cs="Times New Roman"/>
          <w:b/>
          <w:bCs/>
          <w:color w:val="000000"/>
          <w:kern w:val="0"/>
          <w:lang w:eastAsia="en-GB"/>
          <w14:ligatures w14:val="none"/>
        </w:rPr>
        <w:t>K</w:t>
      </w:r>
      <w:r w:rsidRPr="00CE729A">
        <w:rPr>
          <w:rFonts w:eastAsia="Times New Roman" w:cs="Times New Roman"/>
          <w:b/>
          <w:bCs/>
          <w:color w:val="000000"/>
          <w:kern w:val="0"/>
          <w:lang w:eastAsia="en-GB"/>
          <w14:ligatures w14:val="none"/>
        </w:rPr>
        <w:t>okatha</w:t>
      </w:r>
      <w:proofErr w:type="spellEnd"/>
      <w:r w:rsidRPr="00CE729A">
        <w:rPr>
          <w:rFonts w:eastAsia="Times New Roman" w:cs="Times New Roman"/>
          <w:b/>
          <w:bCs/>
          <w:color w:val="000000"/>
          <w:kern w:val="0"/>
          <w:lang w:eastAsia="en-GB"/>
          <w14:ligatures w14:val="none"/>
        </w:rPr>
        <w:t xml:space="preserve"> </w:t>
      </w:r>
      <w:r w:rsidRPr="00ED6D93">
        <w:rPr>
          <w:rFonts w:eastAsia="Times New Roman" w:cs="Times New Roman"/>
          <w:b/>
          <w:bCs/>
          <w:color w:val="000000"/>
          <w:kern w:val="0"/>
          <w:lang w:eastAsia="en-GB"/>
          <w14:ligatures w14:val="none"/>
        </w:rPr>
        <w:t>P</w:t>
      </w:r>
      <w:r w:rsidRPr="00CE729A">
        <w:rPr>
          <w:rFonts w:eastAsia="Times New Roman" w:cs="Times New Roman"/>
          <w:b/>
          <w:bCs/>
          <w:color w:val="000000"/>
          <w:kern w:val="0"/>
          <w:lang w:eastAsia="en-GB"/>
          <w14:ligatures w14:val="none"/>
        </w:rPr>
        <w:t>astoral</w:t>
      </w:r>
      <w:r w:rsidRPr="00ED6D93">
        <w:rPr>
          <w:rFonts w:eastAsia="Times New Roman" w:cs="Times New Roman"/>
          <w:b/>
          <w:bCs/>
          <w:color w:val="000000"/>
          <w:kern w:val="0"/>
          <w:lang w:eastAsia="en-GB"/>
          <w14:ligatures w14:val="none"/>
        </w:rPr>
        <w:t xml:space="preserve"> and Ranger Program:</w:t>
      </w:r>
      <w:r w:rsidRPr="00ED6D93">
        <w:rPr>
          <w:rFonts w:eastAsia="Times New Roman" w:cs="Times New Roman"/>
          <w:color w:val="000000"/>
          <w:kern w:val="0"/>
          <w:lang w:eastAsia="en-GB"/>
          <w14:ligatures w14:val="none"/>
        </w:rPr>
        <w:br/>
        <w:t>A grant has been secured for ranger positions and on-country work. Survey feedback strongly indicated members want opportunities to work on Country; this is now possible through the Oak Dam Agreement.</w:t>
      </w:r>
      <w:r w:rsidRPr="00ED6D93">
        <w:rPr>
          <w:rFonts w:eastAsia="Times New Roman" w:cs="Times New Roman"/>
          <w:color w:val="000000"/>
          <w:kern w:val="0"/>
          <w:lang w:eastAsia="en-GB"/>
          <w14:ligatures w14:val="none"/>
        </w:rPr>
        <w:br/>
        <w:t>Funding has also been used to improve infrastructure at Purple Downs, and at the Railway Terrace and Kent Town offices.</w:t>
      </w:r>
    </w:p>
    <w:p w14:paraId="5C276CB5" w14:textId="77777777" w:rsidR="00ED6D93" w:rsidRPr="00ED6D93" w:rsidRDefault="00ED6D93" w:rsidP="00ED6D93">
      <w:pPr>
        <w:numPr>
          <w:ilvl w:val="0"/>
          <w:numId w:val="10"/>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Workforce:</w:t>
      </w:r>
      <w:r w:rsidRPr="00ED6D93">
        <w:rPr>
          <w:rFonts w:eastAsia="Times New Roman" w:cs="Times New Roman"/>
          <w:color w:val="000000"/>
          <w:kern w:val="0"/>
          <w:lang w:eastAsia="en-GB"/>
          <w14:ligatures w14:val="none"/>
        </w:rPr>
        <w:br/>
        <w:t xml:space="preserve">Approximately 67% of staff across the organisation are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people, with numbers continuing to grow.</w:t>
      </w:r>
    </w:p>
    <w:p w14:paraId="6F82506A" w14:textId="77777777" w:rsidR="00ED6D93" w:rsidRPr="00ED6D93" w:rsidRDefault="00ED6D93" w:rsidP="00ED6D93">
      <w:pPr>
        <w:numPr>
          <w:ilvl w:val="0"/>
          <w:numId w:val="10"/>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CAPs Changes:</w:t>
      </w:r>
      <w:r w:rsidRPr="00ED6D93">
        <w:rPr>
          <w:rFonts w:eastAsia="Times New Roman" w:cs="Times New Roman"/>
          <w:color w:val="000000"/>
          <w:kern w:val="0"/>
          <w:lang w:eastAsia="en-GB"/>
          <w14:ligatures w14:val="none"/>
        </w:rPr>
        <w:br/>
        <w:t>The CEO acknowledged the significant work undertaken by the KAC team in delivering CAPs reforms, noting their dedication and community-centred approach.</w:t>
      </w:r>
    </w:p>
    <w:p w14:paraId="7553EB97" w14:textId="77777777" w:rsidR="00ED6D93" w:rsidRPr="00ED6D93" w:rsidRDefault="00ED6D93" w:rsidP="00ED6D93">
      <w:pPr>
        <w:numPr>
          <w:ilvl w:val="0"/>
          <w:numId w:val="10"/>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Reflections:</w:t>
      </w:r>
      <w:r w:rsidRPr="00ED6D93">
        <w:rPr>
          <w:rFonts w:eastAsia="Times New Roman" w:cs="Times New Roman"/>
          <w:color w:val="000000"/>
          <w:kern w:val="0"/>
          <w:lang w:eastAsia="en-GB"/>
          <w14:ligatures w14:val="none"/>
        </w:rPr>
        <w:br/>
        <w:t xml:space="preserve">He noted his favourite aspect of the role has been working alongside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staff due to their strong community focus.</w:t>
      </w:r>
    </w:p>
    <w:p w14:paraId="2F81EE14" w14:textId="77777777" w:rsidR="00ED6D93" w:rsidRPr="00ED6D93" w:rsidRDefault="00ED6D93" w:rsidP="00ED6D93">
      <w:p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Additional questions were raised from the floor:</w:t>
      </w:r>
    </w:p>
    <w:p w14:paraId="2697303C" w14:textId="305C0E2D" w:rsidR="00ED6D93" w:rsidRPr="00ED6D93" w:rsidRDefault="00ED6D93" w:rsidP="00ED6D93">
      <w:pPr>
        <w:numPr>
          <w:ilvl w:val="0"/>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Interaction between a community member and the CEO:</w:t>
      </w:r>
      <w:r w:rsidRPr="00ED6D93">
        <w:rPr>
          <w:rFonts w:eastAsia="Times New Roman" w:cs="Times New Roman"/>
          <w:color w:val="000000"/>
          <w:kern w:val="0"/>
          <w:lang w:eastAsia="en-GB"/>
          <w14:ligatures w14:val="none"/>
        </w:rPr>
        <w:br/>
        <w:t>A question was raised regarding a specific interaction; discussion continued briefly before returning to the CEO’s report.</w:t>
      </w:r>
      <w:r w:rsidRPr="00CE729A">
        <w:rPr>
          <w:rFonts w:eastAsia="Times New Roman" w:cs="Times New Roman"/>
          <w:color w:val="000000"/>
          <w:kern w:val="0"/>
          <w:lang w:eastAsia="en-GB"/>
          <w14:ligatures w14:val="none"/>
        </w:rPr>
        <w:br/>
      </w:r>
    </w:p>
    <w:p w14:paraId="7DD82349" w14:textId="7377271A" w:rsidR="00ED6D93" w:rsidRPr="00ED6D93" w:rsidRDefault="00ED6D93" w:rsidP="00ED6D93">
      <w:pPr>
        <w:numPr>
          <w:ilvl w:val="0"/>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Ranger Program timing:</w:t>
      </w:r>
      <w:r w:rsidRPr="00ED6D93">
        <w:rPr>
          <w:rFonts w:eastAsia="Times New Roman" w:cs="Times New Roman"/>
          <w:color w:val="000000"/>
          <w:kern w:val="0"/>
          <w:lang w:eastAsia="en-GB"/>
          <w14:ligatures w14:val="none"/>
        </w:rPr>
        <w:br/>
        <w:t>A member asked why the Ranger Program had taken so long to implement.</w:t>
      </w:r>
      <w:r w:rsidRPr="00ED6D93">
        <w:rPr>
          <w:rFonts w:eastAsia="Times New Roman" w:cs="Times New Roman"/>
          <w:color w:val="000000"/>
          <w:kern w:val="0"/>
          <w:lang w:eastAsia="en-GB"/>
          <w14:ligatures w14:val="none"/>
        </w:rPr>
        <w:br/>
        <w:t>The CEO advised he could not comment on decisions made before his tenure. The grant funding was confirmed only in January</w:t>
      </w:r>
      <w:r w:rsidRPr="00CE729A">
        <w:rPr>
          <w:rFonts w:eastAsia="Times New Roman" w:cs="Times New Roman"/>
          <w:color w:val="000000"/>
          <w:kern w:val="0"/>
          <w:lang w:eastAsia="en-GB"/>
          <w14:ligatures w14:val="none"/>
        </w:rPr>
        <w:t xml:space="preserve"> 2025</w:t>
      </w:r>
      <w:r w:rsidRPr="00ED6D93">
        <w:rPr>
          <w:rFonts w:eastAsia="Times New Roman" w:cs="Times New Roman"/>
          <w:color w:val="000000"/>
          <w:kern w:val="0"/>
          <w:lang w:eastAsia="en-GB"/>
          <w14:ligatures w14:val="none"/>
        </w:rPr>
        <w:t>, and infrastructure is currently being established to support ranger activities.</w:t>
      </w:r>
      <w:r w:rsidRPr="00CE729A">
        <w:rPr>
          <w:rFonts w:eastAsia="Times New Roman" w:cs="Times New Roman"/>
          <w:color w:val="000000"/>
          <w:kern w:val="0"/>
          <w:lang w:eastAsia="en-GB"/>
          <w14:ligatures w14:val="none"/>
        </w:rPr>
        <w:br/>
      </w:r>
    </w:p>
    <w:p w14:paraId="6ADB2D1E" w14:textId="555A9740" w:rsidR="00ED6D93" w:rsidRPr="00ED6D93" w:rsidRDefault="00ED6D93" w:rsidP="00ED6D93">
      <w:pPr>
        <w:numPr>
          <w:ilvl w:val="0"/>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Railway Station renovation and 35 Flinders Terrace:</w:t>
      </w:r>
      <w:r w:rsidRPr="00ED6D93">
        <w:rPr>
          <w:rFonts w:eastAsia="Times New Roman" w:cs="Times New Roman"/>
          <w:color w:val="000000"/>
          <w:kern w:val="0"/>
          <w:lang w:eastAsia="en-GB"/>
          <w14:ligatures w14:val="none"/>
        </w:rPr>
        <w:br/>
      </w:r>
      <w:r w:rsidR="00DD51B7">
        <w:rPr>
          <w:rFonts w:eastAsia="Times New Roman" w:cs="Times New Roman"/>
          <w:color w:val="000000"/>
          <w:kern w:val="0"/>
          <w:lang w:eastAsia="en-GB"/>
          <w14:ligatures w14:val="none"/>
        </w:rPr>
        <w:t>A question was asked r</w:t>
      </w:r>
      <w:r w:rsidRPr="00ED6D93">
        <w:rPr>
          <w:rFonts w:eastAsia="Times New Roman" w:cs="Times New Roman"/>
          <w:color w:val="000000"/>
          <w:kern w:val="0"/>
          <w:lang w:eastAsia="en-GB"/>
          <w14:ligatures w14:val="none"/>
        </w:rPr>
        <w:t>egarding:</w:t>
      </w:r>
    </w:p>
    <w:p w14:paraId="755ECB96" w14:textId="01E5E335"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 xml:space="preserve">the renovation of the Railway Station building and a desire for it to feel more </w:t>
      </w:r>
      <w:proofErr w:type="gramStart"/>
      <w:r w:rsidRPr="00ED6D93">
        <w:rPr>
          <w:rFonts w:eastAsia="Times New Roman" w:cs="Times New Roman"/>
          <w:color w:val="000000"/>
          <w:kern w:val="0"/>
          <w:lang w:eastAsia="en-GB"/>
          <w14:ligatures w14:val="none"/>
        </w:rPr>
        <w:t>welcoming</w:t>
      </w:r>
      <w:r w:rsidRPr="00CE729A">
        <w:rPr>
          <w:rFonts w:eastAsia="Times New Roman" w:cs="Times New Roman"/>
          <w:color w:val="000000"/>
          <w:kern w:val="0"/>
          <w:lang w:eastAsia="en-GB"/>
          <w14:ligatures w14:val="none"/>
        </w:rPr>
        <w:t>;</w:t>
      </w:r>
      <w:proofErr w:type="gramEnd"/>
    </w:p>
    <w:p w14:paraId="50B524B7" w14:textId="4A33349C"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 xml:space="preserve">future use of 35 Flinders Terrace, expressing the view that it should be available for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people</w:t>
      </w:r>
      <w:r w:rsidR="00BC1B9B" w:rsidRPr="00CE729A">
        <w:rPr>
          <w:rFonts w:eastAsia="Times New Roman" w:cs="Times New Roman"/>
          <w:color w:val="000000"/>
          <w:kern w:val="0"/>
          <w:lang w:eastAsia="en-GB"/>
          <w14:ligatures w14:val="none"/>
        </w:rPr>
        <w:t>;</w:t>
      </w:r>
      <w:r w:rsidRPr="00ED6D93">
        <w:rPr>
          <w:rFonts w:eastAsia="Times New Roman" w:cs="Times New Roman"/>
          <w:color w:val="000000"/>
          <w:kern w:val="0"/>
          <w:lang w:eastAsia="en-GB"/>
          <w14:ligatures w14:val="none"/>
        </w:rPr>
        <w:br/>
        <w:t>She also commented on young people and the strategic plan survey.</w:t>
      </w:r>
    </w:p>
    <w:p w14:paraId="504E579F" w14:textId="77777777" w:rsidR="00ED6D93" w:rsidRPr="00ED6D93" w:rsidRDefault="00ED6D93" w:rsidP="00ED6D93">
      <w:pPr>
        <w:spacing w:before="100" w:beforeAutospacing="1" w:after="100" w:afterAutospacing="1" w:line="240" w:lineRule="auto"/>
        <w:ind w:left="720"/>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The CEO responded:</w:t>
      </w:r>
    </w:p>
    <w:p w14:paraId="6884521D"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lastRenderedPageBreak/>
        <w:t>35 Flinders Terrace:</w:t>
      </w:r>
      <w:r w:rsidRPr="00ED6D93">
        <w:rPr>
          <w:rFonts w:eastAsia="Times New Roman" w:cs="Times New Roman"/>
          <w:color w:val="000000"/>
          <w:kern w:val="0"/>
          <w:lang w:eastAsia="en-GB"/>
          <w14:ligatures w14:val="none"/>
        </w:rPr>
        <w:t xml:space="preserve"> the intention is for the site to be used for </w:t>
      </w:r>
      <w:proofErr w:type="spellStart"/>
      <w:r w:rsidRPr="00ED6D93">
        <w:rPr>
          <w:rFonts w:eastAsia="Times New Roman" w:cs="Times New Roman"/>
          <w:color w:val="000000"/>
          <w:kern w:val="0"/>
          <w:lang w:eastAsia="en-GB"/>
          <w14:ligatures w14:val="none"/>
        </w:rPr>
        <w:t>Kokatha</w:t>
      </w:r>
      <w:proofErr w:type="spellEnd"/>
      <w:r w:rsidRPr="00ED6D93">
        <w:rPr>
          <w:rFonts w:eastAsia="Times New Roman" w:cs="Times New Roman"/>
          <w:color w:val="000000"/>
          <w:kern w:val="0"/>
          <w:lang w:eastAsia="en-GB"/>
          <w14:ligatures w14:val="none"/>
        </w:rPr>
        <w:t xml:space="preserve"> purposes; there is no plan to lease it out.</w:t>
      </w:r>
    </w:p>
    <w:p w14:paraId="374F1D32"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b/>
          <w:bCs/>
          <w:color w:val="000000"/>
          <w:kern w:val="0"/>
          <w:lang w:eastAsia="en-GB"/>
          <w14:ligatures w14:val="none"/>
        </w:rPr>
        <w:t>Railway Station renovation:</w:t>
      </w:r>
      <w:r w:rsidRPr="00ED6D93">
        <w:rPr>
          <w:rFonts w:eastAsia="Times New Roman" w:cs="Times New Roman"/>
          <w:color w:val="000000"/>
          <w:kern w:val="0"/>
          <w:lang w:eastAsia="en-GB"/>
          <w14:ligatures w14:val="none"/>
        </w:rPr>
        <w:t> this decision pre-dated his tenure. At the time, Flinders Street was overcrowded and not suitable for the Corporation’s operational needs. The Railway Station was assessed as the most cost-effective solution.</w:t>
      </w:r>
    </w:p>
    <w:p w14:paraId="711FC7E6"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Property purchase options were investigated concurrently.</w:t>
      </w:r>
    </w:p>
    <w:p w14:paraId="6B44C05B"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The Corporation is also negotiating the acquisition of a large parcel of land in Port Augusta as a long-term facilities solution.</w:t>
      </w:r>
    </w:p>
    <w:p w14:paraId="228E54A4" w14:textId="0F695203" w:rsidR="00ED6D93" w:rsidRPr="00ED6D93" w:rsidRDefault="00BC1B9B" w:rsidP="00BC1B9B">
      <w:pPr>
        <w:spacing w:before="100" w:beforeAutospacing="1" w:after="100" w:afterAutospacing="1" w:line="240" w:lineRule="auto"/>
        <w:ind w:left="720"/>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br/>
      </w:r>
      <w:r w:rsidR="00ED6D93" w:rsidRPr="00ED6D93">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Director </w:t>
      </w:r>
      <w:r w:rsidR="00ED6D93" w:rsidRPr="00ED6D93">
        <w:rPr>
          <w:rFonts w:eastAsia="Times New Roman" w:cs="Times New Roman"/>
          <w:color w:val="000000"/>
          <w:kern w:val="0"/>
          <w:lang w:eastAsia="en-GB"/>
          <w14:ligatures w14:val="none"/>
        </w:rPr>
        <w:t>C</w:t>
      </w:r>
      <w:r w:rsidRPr="00CE729A">
        <w:rPr>
          <w:rFonts w:eastAsia="Times New Roman" w:cs="Times New Roman"/>
          <w:color w:val="000000"/>
          <w:kern w:val="0"/>
          <w:lang w:eastAsia="en-GB"/>
          <w14:ligatures w14:val="none"/>
        </w:rPr>
        <w:t xml:space="preserve">arly </w:t>
      </w:r>
      <w:r w:rsidR="00ED6D93" w:rsidRPr="00ED6D93">
        <w:rPr>
          <w:rFonts w:eastAsia="Times New Roman" w:cs="Times New Roman"/>
          <w:color w:val="000000"/>
          <w:kern w:val="0"/>
          <w:lang w:eastAsia="en-GB"/>
          <w14:ligatures w14:val="none"/>
        </w:rPr>
        <w:t>C</w:t>
      </w:r>
      <w:r w:rsidRPr="00CE729A">
        <w:rPr>
          <w:rFonts w:eastAsia="Times New Roman" w:cs="Times New Roman"/>
          <w:color w:val="000000"/>
          <w:kern w:val="0"/>
          <w:lang w:eastAsia="en-GB"/>
          <w14:ligatures w14:val="none"/>
        </w:rPr>
        <w:t>hamberlain</w:t>
      </w:r>
      <w:r w:rsidR="00ED6D93" w:rsidRPr="00ED6D93">
        <w:rPr>
          <w:rFonts w:eastAsia="Times New Roman" w:cs="Times New Roman"/>
          <w:color w:val="000000"/>
          <w:kern w:val="0"/>
          <w:lang w:eastAsia="en-GB"/>
          <w14:ligatures w14:val="none"/>
        </w:rPr>
        <w:t xml:space="preserve"> provided additional context, noting:</w:t>
      </w:r>
    </w:p>
    <w:p w14:paraId="4951DCA9"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The Ranger Program could not proceed earlier due to the extended period without a stable CEO.</w:t>
      </w:r>
    </w:p>
    <w:p w14:paraId="648B2B5D" w14:textId="77777777"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The Railway Station renovation was intended to bring the Corporation together operationally.</w:t>
      </w:r>
    </w:p>
    <w:p w14:paraId="4A0B852C" w14:textId="24A9F819" w:rsidR="00ED6D93" w:rsidRPr="00ED6D93" w:rsidRDefault="00ED6D93"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ED6D93">
        <w:rPr>
          <w:rFonts w:eastAsia="Times New Roman" w:cs="Times New Roman"/>
          <w:color w:val="000000"/>
          <w:kern w:val="0"/>
          <w:lang w:eastAsia="en-GB"/>
          <w14:ligatures w14:val="none"/>
        </w:rPr>
        <w:t xml:space="preserve">Members </w:t>
      </w:r>
      <w:r w:rsidR="00BC1B9B" w:rsidRPr="00CE729A">
        <w:rPr>
          <w:rFonts w:eastAsia="Times New Roman" w:cs="Times New Roman"/>
          <w:color w:val="000000"/>
          <w:kern w:val="0"/>
          <w:lang w:eastAsia="en-GB"/>
          <w14:ligatures w14:val="none"/>
        </w:rPr>
        <w:t>are</w:t>
      </w:r>
      <w:r w:rsidRPr="00ED6D93">
        <w:rPr>
          <w:rFonts w:eastAsia="Times New Roman" w:cs="Times New Roman"/>
          <w:color w:val="000000"/>
          <w:kern w:val="0"/>
          <w:lang w:eastAsia="en-GB"/>
          <w14:ligatures w14:val="none"/>
        </w:rPr>
        <w:t xml:space="preserve"> encouraged to notify the Board if they identify a suitable alternative site for future operations.</w:t>
      </w:r>
    </w:p>
    <w:p w14:paraId="3700C286" w14:textId="6C91F34B" w:rsidR="00ED6D93" w:rsidRPr="00CE729A" w:rsidRDefault="00BC1B9B" w:rsidP="00ED6D93">
      <w:pPr>
        <w:numPr>
          <w:ilvl w:val="1"/>
          <w:numId w:val="11"/>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w:t>
      </w:r>
      <w:r w:rsidR="00ED6D93" w:rsidRPr="00ED6D93">
        <w:rPr>
          <w:rFonts w:eastAsia="Times New Roman" w:cs="Times New Roman"/>
          <w:color w:val="000000"/>
          <w:kern w:val="0"/>
          <w:lang w:eastAsia="en-GB"/>
          <w14:ligatures w14:val="none"/>
        </w:rPr>
        <w:t>he difficulties in attracting and retaining CEOs</w:t>
      </w:r>
      <w:r w:rsidR="00F77985">
        <w:rPr>
          <w:rFonts w:eastAsia="Times New Roman" w:cs="Times New Roman"/>
          <w:color w:val="000000"/>
          <w:kern w:val="0"/>
          <w:lang w:eastAsia="en-GB"/>
          <w14:ligatures w14:val="none"/>
        </w:rPr>
        <w:t xml:space="preserve"> due to for example repeated petitions.</w:t>
      </w:r>
    </w:p>
    <w:tbl>
      <w:tblPr>
        <w:tblStyle w:val="TableGrid"/>
        <w:tblW w:w="0" w:type="auto"/>
        <w:tblLook w:val="04A0" w:firstRow="1" w:lastRow="0" w:firstColumn="1" w:lastColumn="0" w:noHBand="0" w:noVBand="1"/>
      </w:tblPr>
      <w:tblGrid>
        <w:gridCol w:w="9016"/>
      </w:tblGrid>
      <w:tr w:rsidR="00BC1B9B" w:rsidRPr="00CE729A" w14:paraId="32C57F2E" w14:textId="77777777" w:rsidTr="00BC1B9B">
        <w:tc>
          <w:tcPr>
            <w:tcW w:w="9016" w:type="dxa"/>
            <w:shd w:val="clear" w:color="auto" w:fill="D9D9D9" w:themeFill="background1" w:themeFillShade="D9"/>
          </w:tcPr>
          <w:p w14:paraId="442AA33F" w14:textId="5F045EDC" w:rsidR="00BC1B9B" w:rsidRPr="00CE729A" w:rsidRDefault="00BC1B9B" w:rsidP="00BC1B9B">
            <w:pPr>
              <w:pStyle w:val="ListParagraph"/>
              <w:numPr>
                <w:ilvl w:val="0"/>
                <w:numId w:val="1"/>
              </w:numPr>
              <w:rPr>
                <w:b/>
                <w:bCs/>
                <w:lang w:eastAsia="en-GB"/>
              </w:rPr>
            </w:pPr>
            <w:r w:rsidRPr="00CE729A">
              <w:rPr>
                <w:b/>
                <w:bCs/>
                <w:lang w:eastAsia="en-GB"/>
              </w:rPr>
              <w:t>Tabling of the Audited Financial Statements</w:t>
            </w:r>
          </w:p>
        </w:tc>
      </w:tr>
    </w:tbl>
    <w:p w14:paraId="0B8C4554" w14:textId="333DBD08" w:rsidR="00BC1B9B" w:rsidRPr="00BC1B9B" w:rsidRDefault="00BC1B9B"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w:t>
      </w:r>
      <w:r w:rsidRPr="00BC1B9B">
        <w:rPr>
          <w:rFonts w:eastAsia="Times New Roman" w:cs="Times New Roman"/>
          <w:color w:val="000000"/>
          <w:kern w:val="0"/>
          <w:lang w:eastAsia="en-GB"/>
          <w14:ligatures w14:val="none"/>
        </w:rPr>
        <w:t xml:space="preserve">he meeting </w:t>
      </w:r>
      <w:r w:rsidRPr="00CE729A">
        <w:rPr>
          <w:rFonts w:eastAsia="Times New Roman" w:cs="Times New Roman"/>
          <w:color w:val="000000"/>
          <w:kern w:val="0"/>
          <w:lang w:eastAsia="en-GB"/>
          <w14:ligatures w14:val="none"/>
        </w:rPr>
        <w:t xml:space="preserve">was handed </w:t>
      </w:r>
      <w:r w:rsidRPr="00BC1B9B">
        <w:rPr>
          <w:rFonts w:eastAsia="Times New Roman" w:cs="Times New Roman"/>
          <w:color w:val="000000"/>
          <w:kern w:val="0"/>
          <w:lang w:eastAsia="en-GB"/>
          <w14:ligatures w14:val="none"/>
        </w:rPr>
        <w:t xml:space="preserve">to Matthew Gordge </w:t>
      </w:r>
      <w:r w:rsidRPr="00CE729A">
        <w:rPr>
          <w:rFonts w:eastAsia="Times New Roman" w:cs="Times New Roman"/>
          <w:color w:val="000000"/>
          <w:kern w:val="0"/>
          <w:lang w:eastAsia="en-GB"/>
          <w14:ligatures w14:val="none"/>
        </w:rPr>
        <w:t xml:space="preserve">of </w:t>
      </w:r>
      <w:r w:rsidRPr="00BC1B9B">
        <w:rPr>
          <w:rFonts w:eastAsia="Times New Roman" w:cs="Times New Roman"/>
          <w:color w:val="000000"/>
          <w:kern w:val="0"/>
          <w:lang w:eastAsia="en-GB"/>
          <w14:ligatures w14:val="none"/>
        </w:rPr>
        <w:t>RSM and the</w:t>
      </w:r>
      <w:r w:rsidRPr="00CE729A">
        <w:rPr>
          <w:rFonts w:eastAsia="Times New Roman" w:cs="Times New Roman"/>
          <w:color w:val="000000"/>
          <w:kern w:val="0"/>
          <w:lang w:eastAsia="en-GB"/>
          <w14:ligatures w14:val="none"/>
        </w:rPr>
        <w:t xml:space="preserve"> KAC</w:t>
      </w:r>
      <w:r w:rsidRPr="00BC1B9B">
        <w:rPr>
          <w:rFonts w:eastAsia="Times New Roman" w:cs="Times New Roman"/>
          <w:color w:val="000000"/>
          <w:kern w:val="0"/>
          <w:lang w:eastAsia="en-GB"/>
          <w14:ligatures w14:val="none"/>
        </w:rPr>
        <w:t> GM Finance &amp; Risk</w:t>
      </w:r>
      <w:r w:rsidRPr="00CE729A">
        <w:rPr>
          <w:rFonts w:eastAsia="Times New Roman" w:cs="Times New Roman"/>
          <w:color w:val="000000"/>
          <w:kern w:val="0"/>
          <w:lang w:eastAsia="en-GB"/>
          <w14:ligatures w14:val="none"/>
        </w:rPr>
        <w:t xml:space="preserve"> (Ubaid Rahman)</w:t>
      </w:r>
      <w:r w:rsidRPr="00BC1B9B">
        <w:rPr>
          <w:rFonts w:eastAsia="Times New Roman" w:cs="Times New Roman"/>
          <w:color w:val="000000"/>
          <w:kern w:val="0"/>
          <w:lang w:eastAsia="en-GB"/>
          <w14:ligatures w14:val="none"/>
        </w:rPr>
        <w:t xml:space="preserve"> to present the audited financial statements for the year ended 30 June 2025. An Acknowledgment of Country was given. </w:t>
      </w:r>
      <w:r w:rsidRPr="00CE729A">
        <w:rPr>
          <w:rFonts w:eastAsia="Times New Roman" w:cs="Times New Roman"/>
          <w:color w:val="000000"/>
          <w:kern w:val="0"/>
          <w:lang w:eastAsia="en-GB"/>
          <w14:ligatures w14:val="none"/>
        </w:rPr>
        <w:t>Gordge</w:t>
      </w:r>
      <w:r w:rsidRPr="00BC1B9B">
        <w:rPr>
          <w:rFonts w:eastAsia="Times New Roman" w:cs="Times New Roman"/>
          <w:color w:val="000000"/>
          <w:kern w:val="0"/>
          <w:lang w:eastAsia="en-GB"/>
          <w14:ligatures w14:val="none"/>
        </w:rPr>
        <w:t xml:space="preserve"> introduced</w:t>
      </w:r>
      <w:r w:rsidRPr="00CE729A">
        <w:rPr>
          <w:rFonts w:eastAsia="Times New Roman" w:cs="Times New Roman"/>
          <w:color w:val="000000"/>
          <w:kern w:val="0"/>
          <w:lang w:eastAsia="en-GB"/>
          <w14:ligatures w14:val="none"/>
        </w:rPr>
        <w:t xml:space="preserve"> Rahman</w:t>
      </w:r>
      <w:r w:rsidRPr="00BC1B9B">
        <w:rPr>
          <w:rFonts w:eastAsia="Times New Roman" w:cs="Times New Roman"/>
          <w:color w:val="000000"/>
          <w:kern w:val="0"/>
          <w:lang w:eastAsia="en-GB"/>
          <w14:ligatures w14:val="none"/>
        </w:rPr>
        <w:t> to the members.</w:t>
      </w:r>
    </w:p>
    <w:p w14:paraId="1F4C597F" w14:textId="2BC099FB" w:rsidR="00BC1B9B" w:rsidRPr="00BC1B9B" w:rsidRDefault="00BC1B9B"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Gordge</w:t>
      </w:r>
      <w:r w:rsidRPr="00BC1B9B">
        <w:rPr>
          <w:rFonts w:eastAsia="Times New Roman" w:cs="Times New Roman"/>
          <w:color w:val="000000"/>
          <w:kern w:val="0"/>
          <w:lang w:eastAsia="en-GB"/>
          <w14:ligatures w14:val="none"/>
        </w:rPr>
        <w:t xml:space="preserve"> advised that the consolidated financial report for the KAC Group was prepared by RSM and audited by Basso Newman, and that the Corporation received a clean audit for </w:t>
      </w:r>
      <w:r w:rsidRPr="00CE729A">
        <w:rPr>
          <w:rFonts w:eastAsia="Times New Roman" w:cs="Times New Roman"/>
          <w:color w:val="000000"/>
          <w:kern w:val="0"/>
          <w:lang w:eastAsia="en-GB"/>
          <w14:ligatures w14:val="none"/>
        </w:rPr>
        <w:t>financial year 2025.</w:t>
      </w:r>
      <w:r w:rsidRPr="00CE729A">
        <w:rPr>
          <w:rFonts w:eastAsia="Times New Roman" w:cs="Times New Roman"/>
          <w:b/>
          <w:bCs/>
          <w:color w:val="000000"/>
          <w:kern w:val="0"/>
          <w:lang w:eastAsia="en-GB"/>
          <w14:ligatures w14:val="none"/>
        </w:rPr>
        <w:t xml:space="preserve"> </w:t>
      </w:r>
    </w:p>
    <w:p w14:paraId="4F121688" w14:textId="77777777" w:rsidR="00BC1B9B" w:rsidRPr="00BC1B9B" w:rsidRDefault="00BC1B9B" w:rsidP="00BC1B9B">
      <w:p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He provided an overview of the key financial results:</w:t>
      </w:r>
    </w:p>
    <w:p w14:paraId="03F73E7F" w14:textId="77777777" w:rsidR="00BC1B9B" w:rsidRPr="00BC1B9B" w:rsidRDefault="00BC1B9B" w:rsidP="00BC1B9B">
      <w:pPr>
        <w:numPr>
          <w:ilvl w:val="0"/>
          <w:numId w:val="12"/>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Revenue and other income: +74%</w:t>
      </w:r>
    </w:p>
    <w:p w14:paraId="3F252E82" w14:textId="77777777" w:rsidR="00BC1B9B" w:rsidRPr="00BC1B9B" w:rsidRDefault="00BC1B9B" w:rsidP="00BC1B9B">
      <w:pPr>
        <w:numPr>
          <w:ilvl w:val="0"/>
          <w:numId w:val="12"/>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Net assets: +46%</w:t>
      </w:r>
    </w:p>
    <w:p w14:paraId="1075F6B0" w14:textId="77777777" w:rsidR="00BC1B9B" w:rsidRPr="00BC1B9B" w:rsidRDefault="00BC1B9B" w:rsidP="00BC1B9B">
      <w:pPr>
        <w:numPr>
          <w:ilvl w:val="0"/>
          <w:numId w:val="12"/>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Members Assistance: +522%</w:t>
      </w:r>
    </w:p>
    <w:p w14:paraId="18858007" w14:textId="7689EC55" w:rsidR="00BC1B9B" w:rsidRPr="00BC1B9B" w:rsidRDefault="00BC1B9B"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The statements were worked through</w:t>
      </w:r>
      <w:r w:rsidRPr="00BC1B9B">
        <w:rPr>
          <w:rFonts w:eastAsia="Times New Roman" w:cs="Times New Roman"/>
          <w:color w:val="000000"/>
          <w:kern w:val="0"/>
          <w:lang w:eastAsia="en-GB"/>
          <w14:ligatures w14:val="none"/>
        </w:rPr>
        <w:t xml:space="preserve"> and </w:t>
      </w:r>
      <w:r w:rsidRPr="00CE729A">
        <w:rPr>
          <w:rFonts w:eastAsia="Times New Roman" w:cs="Times New Roman"/>
          <w:color w:val="000000"/>
          <w:kern w:val="0"/>
          <w:lang w:eastAsia="en-GB"/>
          <w14:ligatures w14:val="none"/>
        </w:rPr>
        <w:t>the</w:t>
      </w:r>
      <w:r w:rsidRPr="00BC1B9B">
        <w:rPr>
          <w:rFonts w:eastAsia="Times New Roman" w:cs="Times New Roman"/>
          <w:color w:val="000000"/>
          <w:kern w:val="0"/>
          <w:lang w:eastAsia="en-GB"/>
          <w14:ligatures w14:val="none"/>
        </w:rPr>
        <w:t xml:space="preserve"> components of each item</w:t>
      </w:r>
      <w:r w:rsidRPr="00CE729A">
        <w:rPr>
          <w:rFonts w:eastAsia="Times New Roman" w:cs="Times New Roman"/>
          <w:color w:val="000000"/>
          <w:kern w:val="0"/>
          <w:lang w:eastAsia="en-GB"/>
          <w14:ligatures w14:val="none"/>
        </w:rPr>
        <w:t xml:space="preserve"> were explained</w:t>
      </w:r>
      <w:r w:rsidRPr="00BC1B9B">
        <w:rPr>
          <w:rFonts w:eastAsia="Times New Roman" w:cs="Times New Roman"/>
          <w:color w:val="000000"/>
          <w:kern w:val="0"/>
          <w:lang w:eastAsia="en-GB"/>
          <w14:ligatures w14:val="none"/>
        </w:rPr>
        <w:t xml:space="preserve">, noting several “pleasing trends.” </w:t>
      </w:r>
      <w:r w:rsidR="000A12F5" w:rsidRPr="00CE729A">
        <w:rPr>
          <w:rFonts w:eastAsia="Times New Roman" w:cs="Times New Roman"/>
          <w:color w:val="000000"/>
          <w:kern w:val="0"/>
          <w:lang w:eastAsia="en-GB"/>
          <w14:ligatures w14:val="none"/>
        </w:rPr>
        <w:t>Gordge</w:t>
      </w:r>
      <w:r w:rsidRPr="00BC1B9B">
        <w:rPr>
          <w:rFonts w:eastAsia="Times New Roman" w:cs="Times New Roman"/>
          <w:color w:val="000000"/>
          <w:kern w:val="0"/>
          <w:lang w:eastAsia="en-GB"/>
          <w14:ligatures w14:val="none"/>
        </w:rPr>
        <w:t xml:space="preserve"> spoke to the income, expenses, and profit graphs, and provided an overview of the revenue and other income breakdown (referencing page 42 of the Annual Report). The increase in wages was attributed to increased staffing across KAC, with wage </w:t>
      </w:r>
      <w:r w:rsidR="000A12F5" w:rsidRPr="00CE729A">
        <w:rPr>
          <w:rFonts w:eastAsia="Times New Roman" w:cs="Times New Roman"/>
          <w:color w:val="000000"/>
          <w:kern w:val="0"/>
          <w:lang w:eastAsia="en-GB"/>
          <w14:ligatures w14:val="none"/>
        </w:rPr>
        <w:t xml:space="preserve">percentage </w:t>
      </w:r>
      <w:r w:rsidRPr="00BC1B9B">
        <w:rPr>
          <w:rFonts w:eastAsia="Times New Roman" w:cs="Times New Roman"/>
          <w:color w:val="000000"/>
          <w:kern w:val="0"/>
          <w:lang w:eastAsia="en-GB"/>
          <w14:ligatures w14:val="none"/>
        </w:rPr>
        <w:t xml:space="preserve">remaining stable. He also highlighted that net assets fluctuated due to cash holdings. A comparison was </w:t>
      </w:r>
      <w:r w:rsidRPr="00BC1B9B">
        <w:rPr>
          <w:rFonts w:eastAsia="Times New Roman" w:cs="Times New Roman"/>
          <w:color w:val="000000"/>
          <w:kern w:val="0"/>
          <w:lang w:eastAsia="en-GB"/>
          <w14:ligatures w14:val="none"/>
        </w:rPr>
        <w:lastRenderedPageBreak/>
        <w:t>given of KAC members employed across the Group, which increased from 72 to 129 between 2024 and 2025.</w:t>
      </w:r>
    </w:p>
    <w:p w14:paraId="548D47F6" w14:textId="77777777" w:rsidR="00BC1B9B" w:rsidRPr="00BC1B9B" w:rsidRDefault="00BC1B9B" w:rsidP="00BC1B9B">
      <w:pPr>
        <w:spacing w:before="100" w:beforeAutospacing="1" w:after="100" w:afterAutospacing="1" w:line="240" w:lineRule="auto"/>
        <w:outlineLvl w:val="3"/>
        <w:rPr>
          <w:rFonts w:eastAsia="Times New Roman" w:cs="Times New Roman"/>
          <w:b/>
          <w:bCs/>
          <w:color w:val="000000"/>
          <w:kern w:val="0"/>
          <w:lang w:eastAsia="en-GB"/>
          <w14:ligatures w14:val="none"/>
        </w:rPr>
      </w:pPr>
      <w:r w:rsidRPr="00BC1B9B">
        <w:rPr>
          <w:rFonts w:eastAsia="Times New Roman" w:cs="Times New Roman"/>
          <w:b/>
          <w:bCs/>
          <w:color w:val="000000"/>
          <w:kern w:val="0"/>
          <w:lang w:eastAsia="en-GB"/>
          <w14:ligatures w14:val="none"/>
        </w:rPr>
        <w:t>Questions and Discussion</w:t>
      </w:r>
    </w:p>
    <w:p w14:paraId="4B0E83C8" w14:textId="77777777"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b/>
          <w:bCs/>
          <w:color w:val="000000"/>
          <w:kern w:val="0"/>
          <w:lang w:eastAsia="en-GB"/>
          <w14:ligatures w14:val="none"/>
        </w:rPr>
        <w:t>Understanding the financials:</w:t>
      </w:r>
      <w:r w:rsidRPr="00BC1B9B">
        <w:rPr>
          <w:rFonts w:eastAsia="Times New Roman" w:cs="Times New Roman"/>
          <w:color w:val="000000"/>
          <w:kern w:val="0"/>
          <w:lang w:eastAsia="en-GB"/>
          <w14:ligatures w14:val="none"/>
        </w:rPr>
        <w:br/>
        <w:t>A member expressed concern that the financial statements were difficult for many members to understand, noting cultural and educational differences.</w:t>
      </w:r>
      <w:r w:rsidRPr="00BC1B9B">
        <w:rPr>
          <w:rFonts w:eastAsia="Times New Roman" w:cs="Times New Roman"/>
          <w:color w:val="000000"/>
          <w:kern w:val="0"/>
          <w:lang w:eastAsia="en-GB"/>
          <w14:ligatures w14:val="none"/>
        </w:rPr>
        <w:br/>
      </w:r>
      <w:r w:rsidRPr="00BC1B9B">
        <w:rPr>
          <w:rFonts w:eastAsia="Times New Roman" w:cs="Times New Roman"/>
          <w:b/>
          <w:bCs/>
          <w:color w:val="000000"/>
          <w:kern w:val="0"/>
          <w:lang w:eastAsia="en-GB"/>
          <w14:ligatures w14:val="none"/>
        </w:rPr>
        <w:t>Chair response:</w:t>
      </w:r>
      <w:r w:rsidRPr="00BC1B9B">
        <w:rPr>
          <w:rFonts w:eastAsia="Times New Roman" w:cs="Times New Roman"/>
          <w:color w:val="000000"/>
          <w:kern w:val="0"/>
          <w:lang w:eastAsia="en-GB"/>
          <w14:ligatures w14:val="none"/>
        </w:rPr>
        <w:t> the Corporation aims to present the information as clearly as possible and welcomes suggestions to improve accessibility.</w:t>
      </w:r>
    </w:p>
    <w:p w14:paraId="06E25A37" w14:textId="362F7012"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b/>
          <w:bCs/>
          <w:color w:val="000000"/>
          <w:kern w:val="0"/>
          <w:lang w:eastAsia="en-GB"/>
          <w14:ligatures w14:val="none"/>
        </w:rPr>
        <w:t>Difference between ORIC report and AGM report:</w:t>
      </w:r>
      <w:r w:rsidRPr="00BC1B9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A </w:t>
      </w:r>
      <w:proofErr w:type="spellStart"/>
      <w:r w:rsidR="00F77985">
        <w:rPr>
          <w:rFonts w:eastAsia="Times New Roman" w:cs="Times New Roman"/>
          <w:color w:val="000000"/>
          <w:kern w:val="0"/>
          <w:lang w:eastAsia="en-GB"/>
          <w14:ligatures w14:val="none"/>
        </w:rPr>
        <w:t>member</w:t>
      </w:r>
      <w:r w:rsidRPr="00BC1B9B">
        <w:rPr>
          <w:rFonts w:eastAsia="Times New Roman" w:cs="Times New Roman"/>
          <w:color w:val="000000"/>
          <w:kern w:val="0"/>
          <w:lang w:eastAsia="en-GB"/>
          <w14:ligatures w14:val="none"/>
        </w:rPr>
        <w:t>queried</w:t>
      </w:r>
      <w:proofErr w:type="spellEnd"/>
      <w:r w:rsidRPr="00BC1B9B">
        <w:rPr>
          <w:rFonts w:eastAsia="Times New Roman" w:cs="Times New Roman"/>
          <w:color w:val="000000"/>
          <w:kern w:val="0"/>
          <w:lang w:eastAsia="en-GB"/>
          <w14:ligatures w14:val="none"/>
        </w:rPr>
        <w:t xml:space="preserve"> discrepancies between the Annual Report and the report visible on ORIC.</w:t>
      </w:r>
      <w:r w:rsidRPr="00BC1B9B">
        <w:rPr>
          <w:rFonts w:eastAsia="Times New Roman" w:cs="Times New Roman"/>
          <w:color w:val="000000"/>
          <w:kern w:val="0"/>
          <w:lang w:eastAsia="en-GB"/>
          <w14:ligatures w14:val="none"/>
        </w:rPr>
        <w:br/>
      </w:r>
      <w:proofErr w:type="spellStart"/>
      <w:r w:rsidR="000A12F5" w:rsidRPr="00CE729A">
        <w:rPr>
          <w:rFonts w:eastAsia="Times New Roman" w:cs="Times New Roman"/>
          <w:b/>
          <w:bCs/>
          <w:color w:val="000000"/>
          <w:kern w:val="0"/>
          <w:lang w:eastAsia="en-GB"/>
          <w14:ligatures w14:val="none"/>
        </w:rPr>
        <w:t>Gordge</w:t>
      </w:r>
      <w:r w:rsidRPr="00BC1B9B">
        <w:rPr>
          <w:rFonts w:eastAsia="Times New Roman" w:cs="Times New Roman"/>
          <w:b/>
          <w:bCs/>
          <w:color w:val="000000"/>
          <w:kern w:val="0"/>
          <w:lang w:eastAsia="en-GB"/>
          <w14:ligatures w14:val="none"/>
        </w:rPr>
        <w:t>’s</w:t>
      </w:r>
      <w:proofErr w:type="spellEnd"/>
      <w:r w:rsidRPr="00BC1B9B">
        <w:rPr>
          <w:rFonts w:eastAsia="Times New Roman" w:cs="Times New Roman"/>
          <w:b/>
          <w:bCs/>
          <w:color w:val="000000"/>
          <w:kern w:val="0"/>
          <w:lang w:eastAsia="en-GB"/>
          <w14:ligatures w14:val="none"/>
        </w:rPr>
        <w:t xml:space="preserve"> response:</w:t>
      </w:r>
      <w:r w:rsidRPr="00BC1B9B">
        <w:rPr>
          <w:rFonts w:eastAsia="Times New Roman" w:cs="Times New Roman"/>
          <w:color w:val="000000"/>
          <w:kern w:val="0"/>
          <w:lang w:eastAsia="en-GB"/>
          <w14:ligatures w14:val="none"/>
        </w:rPr>
        <w:t xml:space="preserve"> the </w:t>
      </w:r>
      <w:r w:rsidR="000A12F5" w:rsidRPr="00CE729A">
        <w:rPr>
          <w:rFonts w:eastAsia="Times New Roman" w:cs="Times New Roman"/>
          <w:color w:val="000000"/>
          <w:kern w:val="0"/>
          <w:lang w:eastAsia="en-GB"/>
          <w14:ligatures w14:val="none"/>
        </w:rPr>
        <w:t>202</w:t>
      </w:r>
      <w:r w:rsidRPr="00BC1B9B">
        <w:rPr>
          <w:rFonts w:eastAsia="Times New Roman" w:cs="Times New Roman"/>
          <w:color w:val="000000"/>
          <w:kern w:val="0"/>
          <w:lang w:eastAsia="en-GB"/>
          <w14:ligatures w14:val="none"/>
        </w:rPr>
        <w:t xml:space="preserve">5 report cannot be uploaded to ORIC until approved at this AGM; the report she is referring to is </w:t>
      </w:r>
      <w:r w:rsidR="000A12F5" w:rsidRPr="00CE729A">
        <w:rPr>
          <w:rFonts w:eastAsia="Times New Roman" w:cs="Times New Roman"/>
          <w:color w:val="000000"/>
          <w:kern w:val="0"/>
          <w:lang w:eastAsia="en-GB"/>
          <w14:ligatures w14:val="none"/>
        </w:rPr>
        <w:t>therefore the 2024</w:t>
      </w:r>
      <w:r w:rsidRPr="00BC1B9B">
        <w:rPr>
          <w:rFonts w:eastAsia="Times New Roman" w:cs="Times New Roman"/>
          <w:color w:val="000000"/>
          <w:kern w:val="0"/>
          <w:lang w:eastAsia="en-GB"/>
          <w14:ligatures w14:val="none"/>
        </w:rPr>
        <w:t> report.</w:t>
      </w:r>
    </w:p>
    <w:p w14:paraId="34AB9931" w14:textId="54EB24B3"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b/>
          <w:bCs/>
          <w:color w:val="000000"/>
          <w:kern w:val="0"/>
          <w:lang w:eastAsia="en-GB"/>
          <w14:ligatures w14:val="none"/>
        </w:rPr>
        <w:t>Request for introduction:</w:t>
      </w:r>
      <w:r w:rsidRPr="00BC1B9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A member r</w:t>
      </w:r>
      <w:r w:rsidRPr="00BC1B9B">
        <w:rPr>
          <w:rFonts w:eastAsia="Times New Roman" w:cs="Times New Roman"/>
          <w:color w:val="000000"/>
          <w:kern w:val="0"/>
          <w:lang w:eastAsia="en-GB"/>
          <w14:ligatures w14:val="none"/>
        </w:rPr>
        <w:t xml:space="preserve">equested an introduction from </w:t>
      </w:r>
      <w:r w:rsidR="000A12F5" w:rsidRPr="00CE729A">
        <w:rPr>
          <w:rFonts w:eastAsia="Times New Roman" w:cs="Times New Roman"/>
          <w:color w:val="000000"/>
          <w:kern w:val="0"/>
          <w:lang w:eastAsia="en-GB"/>
          <w14:ligatures w14:val="none"/>
        </w:rPr>
        <w:t>the GM Finance &amp; Risk</w:t>
      </w:r>
      <w:r w:rsidRPr="00BC1B9B">
        <w:rPr>
          <w:rFonts w:eastAsia="Times New Roman" w:cs="Times New Roman"/>
          <w:color w:val="000000"/>
          <w:kern w:val="0"/>
          <w:lang w:eastAsia="en-GB"/>
          <w14:ligatures w14:val="none"/>
        </w:rPr>
        <w:t>, who then outlined his background and approach, emphasising financial sustainability, risk protection, honesty, accountability, and prioritising members in financial practice.</w:t>
      </w:r>
      <w:r w:rsidR="00F77985">
        <w:rPr>
          <w:rFonts w:eastAsia="Times New Roman" w:cs="Times New Roman"/>
          <w:color w:val="000000"/>
          <w:kern w:val="0"/>
          <w:lang w:eastAsia="en-GB"/>
          <w14:ligatures w14:val="none"/>
        </w:rPr>
        <w:t xml:space="preserve"> Ubaid introduced himself noting he had worked in audit and compliance for many years and recently took on the role of GM Finance &amp; Risk with KAC. </w:t>
      </w:r>
    </w:p>
    <w:p w14:paraId="3620C2E5" w14:textId="131C990B"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b/>
          <w:bCs/>
          <w:color w:val="000000"/>
          <w:kern w:val="0"/>
          <w:lang w:eastAsia="en-GB"/>
          <w14:ligatures w14:val="none"/>
        </w:rPr>
        <w:t>CAPs and consolidated reporting:</w:t>
      </w:r>
      <w:r w:rsidRPr="00BC1B9B">
        <w:rPr>
          <w:rFonts w:eastAsia="Times New Roman" w:cs="Times New Roman"/>
          <w:color w:val="000000"/>
          <w:kern w:val="0"/>
          <w:lang w:eastAsia="en-GB"/>
          <w14:ligatures w14:val="none"/>
        </w:rPr>
        <w:br/>
        <w:t>A question was raised about whether CAPs and consolidated financials could be provided separately for clarity. Members also asked whether subsidiary-level statements could be made available.</w:t>
      </w:r>
      <w:r w:rsidRPr="00BC1B9B">
        <w:rPr>
          <w:rFonts w:eastAsia="Times New Roman" w:cs="Times New Roman"/>
          <w:color w:val="000000"/>
          <w:kern w:val="0"/>
          <w:lang w:eastAsia="en-GB"/>
          <w14:ligatures w14:val="none"/>
        </w:rPr>
        <w:br/>
      </w:r>
      <w:proofErr w:type="spellStart"/>
      <w:r w:rsidR="000A12F5" w:rsidRPr="00CE729A">
        <w:rPr>
          <w:rFonts w:eastAsia="Times New Roman" w:cs="Times New Roman"/>
          <w:b/>
          <w:bCs/>
          <w:color w:val="000000"/>
          <w:kern w:val="0"/>
          <w:lang w:eastAsia="en-GB"/>
          <w14:ligatures w14:val="none"/>
        </w:rPr>
        <w:t>Gordge</w:t>
      </w:r>
      <w:r w:rsidRPr="00BC1B9B">
        <w:rPr>
          <w:rFonts w:eastAsia="Times New Roman" w:cs="Times New Roman"/>
          <w:b/>
          <w:bCs/>
          <w:color w:val="000000"/>
          <w:kern w:val="0"/>
          <w:lang w:eastAsia="en-GB"/>
          <w14:ligatures w14:val="none"/>
        </w:rPr>
        <w:t>’s</w:t>
      </w:r>
      <w:proofErr w:type="spellEnd"/>
      <w:r w:rsidRPr="00BC1B9B">
        <w:rPr>
          <w:rFonts w:eastAsia="Times New Roman" w:cs="Times New Roman"/>
          <w:b/>
          <w:bCs/>
          <w:color w:val="000000"/>
          <w:kern w:val="0"/>
          <w:lang w:eastAsia="en-GB"/>
          <w14:ligatures w14:val="none"/>
        </w:rPr>
        <w:t xml:space="preserve"> response:</w:t>
      </w:r>
    </w:p>
    <w:p w14:paraId="21E199B8" w14:textId="4B27F9EF" w:rsidR="00BC1B9B" w:rsidRPr="00BC1B9B" w:rsidRDefault="00BC1B9B"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Subsidiaries have their own financial information.</w:t>
      </w:r>
    </w:p>
    <w:p w14:paraId="66D2E91B" w14:textId="7866478B" w:rsidR="00BC1B9B" w:rsidRPr="00BC1B9B" w:rsidRDefault="00BC1B9B"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 xml:space="preserve">CAPs and Wellbeing rounds are tied to specific funding sources, including </w:t>
      </w:r>
      <w:proofErr w:type="spellStart"/>
      <w:r w:rsidRPr="00BC1B9B">
        <w:rPr>
          <w:rFonts w:eastAsia="Times New Roman" w:cs="Times New Roman"/>
          <w:color w:val="000000"/>
          <w:kern w:val="0"/>
          <w:lang w:eastAsia="en-GB"/>
          <w14:ligatures w14:val="none"/>
        </w:rPr>
        <w:t>Carrapateena</w:t>
      </w:r>
      <w:proofErr w:type="spellEnd"/>
      <w:r w:rsidRPr="00BC1B9B">
        <w:rPr>
          <w:rFonts w:eastAsia="Times New Roman" w:cs="Times New Roman"/>
          <w:color w:val="000000"/>
          <w:kern w:val="0"/>
          <w:lang w:eastAsia="en-GB"/>
          <w14:ligatures w14:val="none"/>
        </w:rPr>
        <w:t xml:space="preserve"> and Oak Dam</w:t>
      </w:r>
      <w:r w:rsidR="000A12F5" w:rsidRPr="00CE729A">
        <w:rPr>
          <w:rFonts w:eastAsia="Times New Roman" w:cs="Times New Roman"/>
          <w:color w:val="000000"/>
          <w:kern w:val="0"/>
          <w:lang w:eastAsia="en-GB"/>
          <w14:ligatures w14:val="none"/>
        </w:rPr>
        <w:t xml:space="preserve"> projects</w:t>
      </w:r>
      <w:r w:rsidRPr="00BC1B9B">
        <w:rPr>
          <w:rFonts w:eastAsia="Times New Roman" w:cs="Times New Roman"/>
          <w:color w:val="000000"/>
          <w:kern w:val="0"/>
          <w:lang w:eastAsia="en-GB"/>
          <w14:ligatures w14:val="none"/>
        </w:rPr>
        <w:t>.</w:t>
      </w:r>
    </w:p>
    <w:p w14:paraId="444592AA" w14:textId="77777777" w:rsidR="00BC1B9B" w:rsidRPr="00BC1B9B" w:rsidRDefault="00BC1B9B"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The audit is conducted on a </w:t>
      </w:r>
      <w:r w:rsidRPr="00BC1B9B">
        <w:rPr>
          <w:rFonts w:eastAsia="Times New Roman" w:cs="Times New Roman"/>
          <w:b/>
          <w:bCs/>
          <w:color w:val="000000"/>
          <w:kern w:val="0"/>
          <w:lang w:eastAsia="en-GB"/>
          <w14:ligatures w14:val="none"/>
        </w:rPr>
        <w:t>consolidated basis</w:t>
      </w:r>
      <w:r w:rsidRPr="00BC1B9B">
        <w:rPr>
          <w:rFonts w:eastAsia="Times New Roman" w:cs="Times New Roman"/>
          <w:color w:val="000000"/>
          <w:kern w:val="0"/>
          <w:lang w:eastAsia="en-GB"/>
          <w14:ligatures w14:val="none"/>
        </w:rPr>
        <w:t>, and this consolidated report is what must be approved at the AGM.</w:t>
      </w:r>
    </w:p>
    <w:p w14:paraId="3C186624" w14:textId="7189F5D6" w:rsidR="00BC1B9B" w:rsidRPr="00BC1B9B" w:rsidRDefault="00BC1B9B"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BC1B9B">
        <w:rPr>
          <w:rFonts w:eastAsia="Times New Roman" w:cs="Times New Roman"/>
          <w:color w:val="000000"/>
          <w:kern w:val="0"/>
          <w:lang w:eastAsia="en-GB"/>
          <w14:ligatures w14:val="none"/>
        </w:rPr>
        <w:t>K</w:t>
      </w:r>
      <w:r w:rsidR="000A12F5" w:rsidRPr="00CE729A">
        <w:rPr>
          <w:rFonts w:eastAsia="Times New Roman" w:cs="Times New Roman"/>
          <w:color w:val="000000"/>
          <w:kern w:val="0"/>
          <w:lang w:eastAsia="en-GB"/>
          <w14:ligatures w14:val="none"/>
        </w:rPr>
        <w:t>okatha</w:t>
      </w:r>
      <w:proofErr w:type="spellEnd"/>
      <w:r w:rsidR="000A12F5" w:rsidRPr="00CE729A">
        <w:rPr>
          <w:rFonts w:eastAsia="Times New Roman" w:cs="Times New Roman"/>
          <w:color w:val="000000"/>
          <w:kern w:val="0"/>
          <w:lang w:eastAsia="en-GB"/>
          <w14:ligatures w14:val="none"/>
        </w:rPr>
        <w:t xml:space="preserve"> </w:t>
      </w:r>
      <w:r w:rsidRPr="00BC1B9B">
        <w:rPr>
          <w:rFonts w:eastAsia="Times New Roman" w:cs="Times New Roman"/>
          <w:color w:val="000000"/>
          <w:kern w:val="0"/>
          <w:lang w:eastAsia="en-GB"/>
          <w14:ligatures w14:val="none"/>
        </w:rPr>
        <w:t>M</w:t>
      </w:r>
      <w:r w:rsidR="000A12F5" w:rsidRPr="00CE729A">
        <w:rPr>
          <w:rFonts w:eastAsia="Times New Roman" w:cs="Times New Roman"/>
          <w:color w:val="000000"/>
          <w:kern w:val="0"/>
          <w:lang w:eastAsia="en-GB"/>
          <w14:ligatures w14:val="none"/>
        </w:rPr>
        <w:t xml:space="preserve">ining </w:t>
      </w:r>
      <w:r w:rsidRPr="00BC1B9B">
        <w:rPr>
          <w:rFonts w:eastAsia="Times New Roman" w:cs="Times New Roman"/>
          <w:color w:val="000000"/>
          <w:kern w:val="0"/>
          <w:lang w:eastAsia="en-GB"/>
          <w14:ligatures w14:val="none"/>
        </w:rPr>
        <w:t>S</w:t>
      </w:r>
      <w:r w:rsidR="000A12F5" w:rsidRPr="00CE729A">
        <w:rPr>
          <w:rFonts w:eastAsia="Times New Roman" w:cs="Times New Roman"/>
          <w:color w:val="000000"/>
          <w:kern w:val="0"/>
          <w:lang w:eastAsia="en-GB"/>
          <w14:ligatures w14:val="none"/>
        </w:rPr>
        <w:t>ervices</w:t>
      </w:r>
      <w:r w:rsidRPr="00BC1B9B">
        <w:rPr>
          <w:rFonts w:eastAsia="Times New Roman" w:cs="Times New Roman"/>
          <w:color w:val="000000"/>
          <w:kern w:val="0"/>
          <w:lang w:eastAsia="en-GB"/>
          <w14:ligatures w14:val="none"/>
        </w:rPr>
        <w:t> performed strongly and contributed approximately $1 million to the Group.</w:t>
      </w:r>
    </w:p>
    <w:p w14:paraId="0F133984" w14:textId="28161DCF" w:rsidR="00BC1B9B" w:rsidRPr="00BC1B9B" w:rsidRDefault="000A12F5"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CE729A">
        <w:rPr>
          <w:rFonts w:eastAsia="Times New Roman" w:cs="Times New Roman"/>
          <w:color w:val="000000"/>
          <w:kern w:val="0"/>
          <w:lang w:eastAsia="en-GB"/>
          <w14:ligatures w14:val="none"/>
        </w:rPr>
        <w:t>Kokatha</w:t>
      </w:r>
      <w:proofErr w:type="spellEnd"/>
      <w:r w:rsidRPr="00CE729A">
        <w:rPr>
          <w:rFonts w:eastAsia="Times New Roman" w:cs="Times New Roman"/>
          <w:color w:val="000000"/>
          <w:kern w:val="0"/>
          <w:lang w:eastAsia="en-GB"/>
          <w14:ligatures w14:val="none"/>
        </w:rPr>
        <w:t xml:space="preserve"> Pastoral</w:t>
      </w:r>
      <w:r w:rsidR="00BC1B9B" w:rsidRPr="00BC1B9B">
        <w:rPr>
          <w:rFonts w:eastAsia="Times New Roman" w:cs="Times New Roman"/>
          <w:color w:val="000000"/>
          <w:kern w:val="0"/>
          <w:lang w:eastAsia="en-GB"/>
          <w14:ligatures w14:val="none"/>
        </w:rPr>
        <w:t> is not a profit-generating entity; it is funded through grants and the BHP operational plan.</w:t>
      </w:r>
    </w:p>
    <w:p w14:paraId="6F922689" w14:textId="6BE909B3" w:rsidR="00BC1B9B" w:rsidRPr="00BC1B9B" w:rsidRDefault="00BC1B9B" w:rsidP="00BC1B9B">
      <w:pPr>
        <w:numPr>
          <w:ilvl w:val="1"/>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color w:val="000000"/>
          <w:kern w:val="0"/>
          <w:lang w:eastAsia="en-GB"/>
          <w14:ligatures w14:val="none"/>
        </w:rPr>
        <w:t>Entity-level reports are available, and members may request them through the CEO.</w:t>
      </w:r>
      <w:r w:rsidR="000A12F5" w:rsidRPr="00CE729A">
        <w:rPr>
          <w:rFonts w:eastAsia="Times New Roman" w:cs="Times New Roman"/>
          <w:color w:val="000000"/>
          <w:kern w:val="0"/>
          <w:lang w:eastAsia="en-GB"/>
          <w14:ligatures w14:val="none"/>
        </w:rPr>
        <w:br/>
      </w:r>
      <w:r w:rsidRPr="00BC1B9B">
        <w:rPr>
          <w:rFonts w:eastAsia="Times New Roman" w:cs="Times New Roman"/>
          <w:color w:val="000000"/>
          <w:kern w:val="0"/>
          <w:lang w:eastAsia="en-GB"/>
          <w14:ligatures w14:val="none"/>
        </w:rPr>
        <w:br/>
      </w:r>
      <w:r w:rsidR="000A12F5" w:rsidRPr="00CE729A">
        <w:rPr>
          <w:rFonts w:eastAsia="Times New Roman" w:cs="Times New Roman"/>
          <w:color w:val="000000"/>
          <w:kern w:val="0"/>
          <w:lang w:eastAsia="en-GB"/>
          <w14:ligatures w14:val="none"/>
        </w:rPr>
        <w:t xml:space="preserve">Gordge </w:t>
      </w:r>
      <w:r w:rsidRPr="00BC1B9B">
        <w:rPr>
          <w:rFonts w:eastAsia="Times New Roman" w:cs="Times New Roman"/>
          <w:color w:val="000000"/>
          <w:kern w:val="0"/>
          <w:lang w:eastAsia="en-GB"/>
          <w14:ligatures w14:val="none"/>
        </w:rPr>
        <w:t>agreed to take on notice the request for routine provision of subsidiary-level statements.</w:t>
      </w:r>
      <w:r w:rsidR="000A12F5" w:rsidRPr="00CE729A">
        <w:rPr>
          <w:rFonts w:eastAsia="Times New Roman" w:cs="Times New Roman"/>
          <w:color w:val="000000"/>
          <w:kern w:val="0"/>
          <w:lang w:eastAsia="en-GB"/>
          <w14:ligatures w14:val="none"/>
        </w:rPr>
        <w:br/>
      </w:r>
    </w:p>
    <w:p w14:paraId="54DD4EB4" w14:textId="76A83D53"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r w:rsidRPr="00BC1B9B">
        <w:rPr>
          <w:rFonts w:eastAsia="Times New Roman" w:cs="Times New Roman"/>
          <w:b/>
          <w:bCs/>
          <w:color w:val="000000"/>
          <w:kern w:val="0"/>
          <w:lang w:eastAsia="en-GB"/>
          <w14:ligatures w14:val="none"/>
        </w:rPr>
        <w:t>Board oversight:</w:t>
      </w:r>
      <w:r w:rsidRPr="00BC1B9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Director </w:t>
      </w:r>
      <w:r w:rsidRPr="00BC1B9B">
        <w:rPr>
          <w:rFonts w:eastAsia="Times New Roman" w:cs="Times New Roman"/>
          <w:color w:val="000000"/>
          <w:kern w:val="0"/>
          <w:lang w:eastAsia="en-GB"/>
          <w14:ligatures w14:val="none"/>
        </w:rPr>
        <w:t>M</w:t>
      </w:r>
      <w:r w:rsidR="000A12F5" w:rsidRPr="00CE729A">
        <w:rPr>
          <w:rFonts w:eastAsia="Times New Roman" w:cs="Times New Roman"/>
          <w:color w:val="000000"/>
          <w:kern w:val="0"/>
          <w:lang w:eastAsia="en-GB"/>
          <w14:ligatures w14:val="none"/>
        </w:rPr>
        <w:t xml:space="preserve">ichael </w:t>
      </w:r>
      <w:r w:rsidRPr="00BC1B9B">
        <w:rPr>
          <w:rFonts w:eastAsia="Times New Roman" w:cs="Times New Roman"/>
          <w:color w:val="000000"/>
          <w:kern w:val="0"/>
          <w:lang w:eastAsia="en-GB"/>
          <w14:ligatures w14:val="none"/>
        </w:rPr>
        <w:t>T</w:t>
      </w:r>
      <w:r w:rsidR="000A12F5" w:rsidRPr="00CE729A">
        <w:rPr>
          <w:rFonts w:eastAsia="Times New Roman" w:cs="Times New Roman"/>
          <w:color w:val="000000"/>
          <w:kern w:val="0"/>
          <w:lang w:eastAsia="en-GB"/>
          <w14:ligatures w14:val="none"/>
        </w:rPr>
        <w:t>urner</w:t>
      </w:r>
      <w:r w:rsidRPr="00BC1B9B">
        <w:rPr>
          <w:rFonts w:eastAsia="Times New Roman" w:cs="Times New Roman"/>
          <w:color w:val="000000"/>
          <w:kern w:val="0"/>
          <w:lang w:eastAsia="en-GB"/>
          <w14:ligatures w14:val="none"/>
        </w:rPr>
        <w:t> spoke briefly about how the Board reviews financials, acknowledging the steep learning curve, the value of building financial literacy, and the importance of robust discussions in the process.</w:t>
      </w:r>
    </w:p>
    <w:p w14:paraId="49212FAC" w14:textId="6DF92F69" w:rsidR="00BC1B9B" w:rsidRPr="00BC1B9B" w:rsidRDefault="00BC1B9B" w:rsidP="00BC1B9B">
      <w:pPr>
        <w:numPr>
          <w:ilvl w:val="0"/>
          <w:numId w:val="13"/>
        </w:numPr>
        <w:spacing w:before="100" w:beforeAutospacing="1" w:after="100" w:afterAutospacing="1" w:line="240" w:lineRule="auto"/>
        <w:rPr>
          <w:rFonts w:eastAsia="Times New Roman" w:cs="Times New Roman"/>
          <w:color w:val="000000"/>
          <w:kern w:val="0"/>
          <w:lang w:eastAsia="en-GB"/>
          <w14:ligatures w14:val="none"/>
        </w:rPr>
      </w:pPr>
      <w:proofErr w:type="spellStart"/>
      <w:r w:rsidRPr="00BC1B9B">
        <w:rPr>
          <w:rFonts w:eastAsia="Times New Roman" w:cs="Times New Roman"/>
          <w:b/>
          <w:bCs/>
          <w:color w:val="000000"/>
          <w:kern w:val="0"/>
          <w:lang w:eastAsia="en-GB"/>
          <w14:ligatures w14:val="none"/>
        </w:rPr>
        <w:lastRenderedPageBreak/>
        <w:t>K</w:t>
      </w:r>
      <w:r w:rsidR="000A12F5" w:rsidRPr="00CE729A">
        <w:rPr>
          <w:rFonts w:eastAsia="Times New Roman" w:cs="Times New Roman"/>
          <w:b/>
          <w:bCs/>
          <w:color w:val="000000"/>
          <w:kern w:val="0"/>
          <w:lang w:eastAsia="en-GB"/>
          <w14:ligatures w14:val="none"/>
        </w:rPr>
        <w:t>okatha</w:t>
      </w:r>
      <w:proofErr w:type="spellEnd"/>
      <w:r w:rsidR="000A12F5" w:rsidRPr="00CE729A">
        <w:rPr>
          <w:rFonts w:eastAsia="Times New Roman" w:cs="Times New Roman"/>
          <w:b/>
          <w:bCs/>
          <w:color w:val="000000"/>
          <w:kern w:val="0"/>
          <w:lang w:eastAsia="en-GB"/>
          <w14:ligatures w14:val="none"/>
        </w:rPr>
        <w:t xml:space="preserve"> </w:t>
      </w:r>
      <w:r w:rsidRPr="00BC1B9B">
        <w:rPr>
          <w:rFonts w:eastAsia="Times New Roman" w:cs="Times New Roman"/>
          <w:b/>
          <w:bCs/>
          <w:color w:val="000000"/>
          <w:kern w:val="0"/>
          <w:lang w:eastAsia="en-GB"/>
          <w14:ligatures w14:val="none"/>
        </w:rPr>
        <w:t>P</w:t>
      </w:r>
      <w:r w:rsidR="000A12F5" w:rsidRPr="00CE729A">
        <w:rPr>
          <w:rFonts w:eastAsia="Times New Roman" w:cs="Times New Roman"/>
          <w:b/>
          <w:bCs/>
          <w:color w:val="000000"/>
          <w:kern w:val="0"/>
          <w:lang w:eastAsia="en-GB"/>
          <w14:ligatures w14:val="none"/>
        </w:rPr>
        <w:t>astoral</w:t>
      </w:r>
      <w:r w:rsidRPr="00BC1B9B">
        <w:rPr>
          <w:rFonts w:eastAsia="Times New Roman" w:cs="Times New Roman"/>
          <w:b/>
          <w:bCs/>
          <w:color w:val="000000"/>
          <w:kern w:val="0"/>
          <w:lang w:eastAsia="en-GB"/>
          <w14:ligatures w14:val="none"/>
        </w:rPr>
        <w:t xml:space="preserve"> </w:t>
      </w:r>
      <w:proofErr w:type="spellStart"/>
      <w:proofErr w:type="gramStart"/>
      <w:r w:rsidRPr="00BC1B9B">
        <w:rPr>
          <w:rFonts w:eastAsia="Times New Roman" w:cs="Times New Roman"/>
          <w:b/>
          <w:bCs/>
          <w:color w:val="000000"/>
          <w:kern w:val="0"/>
          <w:lang w:eastAsia="en-GB"/>
          <w14:ligatures w14:val="none"/>
        </w:rPr>
        <w:t>funding:</w:t>
      </w:r>
      <w:r w:rsidR="00F77985">
        <w:rPr>
          <w:rFonts w:eastAsia="Times New Roman" w:cs="Times New Roman"/>
          <w:color w:val="000000"/>
          <w:kern w:val="0"/>
          <w:lang w:eastAsia="en-GB"/>
          <w14:ligatures w14:val="none"/>
        </w:rPr>
        <w:t>A</w:t>
      </w:r>
      <w:proofErr w:type="spellEnd"/>
      <w:proofErr w:type="gramEnd"/>
      <w:r w:rsidR="00F77985">
        <w:rPr>
          <w:rFonts w:eastAsia="Times New Roman" w:cs="Times New Roman"/>
          <w:color w:val="000000"/>
          <w:kern w:val="0"/>
          <w:lang w:eastAsia="en-GB"/>
          <w14:ligatures w14:val="none"/>
        </w:rPr>
        <w:t xml:space="preserve"> member </w:t>
      </w:r>
      <w:r w:rsidRPr="00BC1B9B">
        <w:rPr>
          <w:rFonts w:eastAsia="Times New Roman" w:cs="Times New Roman"/>
          <w:color w:val="000000"/>
          <w:kern w:val="0"/>
          <w:lang w:eastAsia="en-GB"/>
          <w14:ligatures w14:val="none"/>
        </w:rPr>
        <w:t>requested clarity regarding funding arrangements.</w:t>
      </w:r>
      <w:r w:rsidRPr="00BC1B9B">
        <w:rPr>
          <w:rFonts w:eastAsia="Times New Roman" w:cs="Times New Roman"/>
          <w:color w:val="000000"/>
          <w:kern w:val="0"/>
          <w:lang w:eastAsia="en-GB"/>
          <w14:ligatures w14:val="none"/>
        </w:rPr>
        <w:br/>
      </w:r>
      <w:r w:rsidRPr="00BC1B9B">
        <w:rPr>
          <w:rFonts w:eastAsia="Times New Roman" w:cs="Times New Roman"/>
          <w:b/>
          <w:bCs/>
          <w:color w:val="000000"/>
          <w:kern w:val="0"/>
          <w:lang w:eastAsia="en-GB"/>
          <w14:ligatures w14:val="none"/>
        </w:rPr>
        <w:t>Response:</w:t>
      </w:r>
      <w:r w:rsidRPr="00BC1B9B">
        <w:rPr>
          <w:rFonts w:eastAsia="Times New Roman" w:cs="Times New Roman"/>
          <w:color w:val="000000"/>
          <w:kern w:val="0"/>
          <w:lang w:eastAsia="en-GB"/>
          <w14:ligatures w14:val="none"/>
        </w:rPr>
        <w:t> BHP provides $300,000 per year for the station operations.</w:t>
      </w:r>
    </w:p>
    <w:p w14:paraId="192EC2FC" w14:textId="2B266E55" w:rsidR="00BC1B9B" w:rsidRPr="00CE729A" w:rsidRDefault="000A12F5"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Gordge</w:t>
      </w:r>
      <w:r w:rsidR="00BC1B9B" w:rsidRPr="00BC1B9B">
        <w:rPr>
          <w:rFonts w:eastAsia="Times New Roman" w:cs="Times New Roman"/>
          <w:color w:val="000000"/>
          <w:kern w:val="0"/>
          <w:lang w:eastAsia="en-GB"/>
          <w14:ligatures w14:val="none"/>
        </w:rPr>
        <w:t xml:space="preserve"> then outlined the resolutions required in relation to the financial statements. He spoke to the audit process undertaken by Basso Newman, noting that the audit considers financial performance, conflicts of interest, Board minutes, and governance matters. He confirmed that the </w:t>
      </w:r>
      <w:r w:rsidRPr="00CE729A">
        <w:rPr>
          <w:rFonts w:eastAsia="Times New Roman" w:cs="Times New Roman"/>
          <w:color w:val="000000"/>
          <w:kern w:val="0"/>
          <w:lang w:eastAsia="en-GB"/>
          <w14:ligatures w14:val="none"/>
        </w:rPr>
        <w:t>2025</w:t>
      </w:r>
      <w:r w:rsidR="00BC1B9B" w:rsidRPr="00BC1B9B">
        <w:rPr>
          <w:rFonts w:eastAsia="Times New Roman" w:cs="Times New Roman"/>
          <w:color w:val="000000"/>
          <w:kern w:val="0"/>
          <w:lang w:eastAsia="en-GB"/>
          <w14:ligatures w14:val="none"/>
        </w:rPr>
        <w:t xml:space="preserve"> audit is </w:t>
      </w:r>
      <w:r w:rsidR="00BC1B9B" w:rsidRPr="00BC1B9B">
        <w:rPr>
          <w:rFonts w:eastAsia="Times New Roman" w:cs="Times New Roman"/>
          <w:b/>
          <w:bCs/>
          <w:color w:val="000000"/>
          <w:kern w:val="0"/>
          <w:lang w:eastAsia="en-GB"/>
          <w14:ligatures w14:val="none"/>
        </w:rPr>
        <w:t>clean</w:t>
      </w:r>
      <w:r w:rsidR="00BC1B9B" w:rsidRPr="00BC1B9B">
        <w:rPr>
          <w:rFonts w:eastAsia="Times New Roman" w:cs="Times New Roman"/>
          <w:color w:val="000000"/>
          <w:kern w:val="0"/>
          <w:lang w:eastAsia="en-GB"/>
          <w14:ligatures w14:val="none"/>
        </w:rPr>
        <w:t>, enabling the Corporation to resolve adoption of the financial report today so it can be lodged with ORIC.</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3005"/>
        <w:gridCol w:w="3005"/>
        <w:gridCol w:w="3006"/>
      </w:tblGrid>
      <w:tr w:rsidR="000A12F5" w:rsidRPr="00CE729A" w14:paraId="088BD873" w14:textId="77777777" w:rsidTr="000A12F5">
        <w:tc>
          <w:tcPr>
            <w:tcW w:w="9016" w:type="dxa"/>
            <w:gridSpan w:val="3"/>
            <w:shd w:val="clear" w:color="auto" w:fill="FAE2D5" w:themeFill="accent2" w:themeFillTint="33"/>
          </w:tcPr>
          <w:p w14:paraId="0DF4EF45" w14:textId="097FDDF0"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cs="AppleSystemUIFont"/>
                <w:b/>
                <w:bCs/>
                <w:kern w:val="0"/>
                <w:lang w:val="en-GB"/>
              </w:rPr>
              <w:t>Motion:</w:t>
            </w:r>
            <w:r w:rsidRPr="00CE729A">
              <w:rPr>
                <w:rFonts w:cs="AppleSystemUIFont"/>
                <w:kern w:val="0"/>
                <w:lang w:val="en-GB"/>
              </w:rPr>
              <w:t xml:space="preserve"> </w:t>
            </w:r>
            <w:r w:rsidRPr="00CE729A">
              <w:rPr>
                <w:rFonts w:cs="AppleSystemUIFont"/>
                <w:kern w:val="0"/>
                <w:lang w:val="en-GB"/>
              </w:rPr>
              <w:br/>
              <w:t xml:space="preserve">That the Audited 2025 Financial Report for </w:t>
            </w:r>
            <w:proofErr w:type="spellStart"/>
            <w:r w:rsidRPr="00CE729A">
              <w:rPr>
                <w:rFonts w:cs="AppleSystemUIFont"/>
                <w:kern w:val="0"/>
                <w:lang w:val="en-GB"/>
              </w:rPr>
              <w:t>Kokatha</w:t>
            </w:r>
            <w:proofErr w:type="spellEnd"/>
            <w:r w:rsidRPr="00CE729A">
              <w:rPr>
                <w:rFonts w:cs="AppleSystemUIFont"/>
                <w:kern w:val="0"/>
                <w:lang w:val="en-GB"/>
              </w:rPr>
              <w:t xml:space="preserve"> Aboriginal Corporation RNTBC and controlled entities be accepted.</w:t>
            </w:r>
          </w:p>
        </w:tc>
      </w:tr>
      <w:tr w:rsidR="000A12F5" w:rsidRPr="00CE729A" w14:paraId="1CD0C4F6" w14:textId="77777777" w:rsidTr="000A12F5">
        <w:tc>
          <w:tcPr>
            <w:tcW w:w="3005" w:type="dxa"/>
            <w:shd w:val="clear" w:color="auto" w:fill="FAE2D5" w:themeFill="accent2" w:themeFillTint="33"/>
          </w:tcPr>
          <w:p w14:paraId="77FB77F6"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0535FD73"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0348D99B"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r>
      <w:tr w:rsidR="000A12F5" w:rsidRPr="00CE729A" w14:paraId="396B95EE" w14:textId="77777777" w:rsidTr="000A12F5">
        <w:tc>
          <w:tcPr>
            <w:tcW w:w="3005" w:type="dxa"/>
            <w:shd w:val="clear" w:color="auto" w:fill="FAE2D5" w:themeFill="accent2" w:themeFillTint="33"/>
          </w:tcPr>
          <w:p w14:paraId="1020C6F2" w14:textId="01FB778A"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Moved: </w:t>
            </w:r>
            <w:r w:rsidRPr="00CE729A">
              <w:rPr>
                <w:rFonts w:eastAsia="Times New Roman" w:cs="Times New Roman"/>
                <w:color w:val="000000"/>
                <w:kern w:val="0"/>
                <w:lang w:eastAsia="en-GB"/>
                <w14:ligatures w14:val="none"/>
              </w:rPr>
              <w:t>Roger Thomas</w:t>
            </w:r>
          </w:p>
        </w:tc>
        <w:tc>
          <w:tcPr>
            <w:tcW w:w="3005" w:type="dxa"/>
            <w:shd w:val="clear" w:color="auto" w:fill="FAE2D5" w:themeFill="accent2" w:themeFillTint="33"/>
          </w:tcPr>
          <w:p w14:paraId="547CF786" w14:textId="5025934D"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Seconded: </w:t>
            </w:r>
            <w:r w:rsidRPr="00CE729A">
              <w:rPr>
                <w:rFonts w:eastAsia="Times New Roman" w:cs="Times New Roman"/>
                <w:color w:val="000000"/>
                <w:kern w:val="0"/>
                <w:lang w:eastAsia="en-GB"/>
                <w14:ligatures w14:val="none"/>
              </w:rPr>
              <w:t>Anna Strzelecki</w:t>
            </w:r>
          </w:p>
        </w:tc>
        <w:tc>
          <w:tcPr>
            <w:tcW w:w="3006" w:type="dxa"/>
            <w:shd w:val="clear" w:color="auto" w:fill="FAE2D5" w:themeFill="accent2" w:themeFillTint="33"/>
          </w:tcPr>
          <w:p w14:paraId="59309FB4" w14:textId="5FCC218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Outcome: </w:t>
            </w:r>
            <w:r w:rsidRPr="00CE729A">
              <w:rPr>
                <w:rFonts w:eastAsia="Times New Roman" w:cs="Times New Roman"/>
                <w:color w:val="000000"/>
                <w:kern w:val="0"/>
                <w:lang w:eastAsia="en-GB"/>
                <w14:ligatures w14:val="none"/>
              </w:rPr>
              <w:t>Carried</w:t>
            </w:r>
          </w:p>
        </w:tc>
      </w:tr>
      <w:tr w:rsidR="000A12F5" w:rsidRPr="00CE729A" w14:paraId="1CFB3443" w14:textId="77777777" w:rsidTr="000A12F5">
        <w:tc>
          <w:tcPr>
            <w:tcW w:w="3005" w:type="dxa"/>
            <w:shd w:val="clear" w:color="auto" w:fill="FAE2D5" w:themeFill="accent2" w:themeFillTint="33"/>
          </w:tcPr>
          <w:p w14:paraId="6F63A79F"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5D2268A2"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0C150205"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r>
      <w:tr w:rsidR="000A12F5" w:rsidRPr="00CE729A" w14:paraId="0CE5EB6B" w14:textId="77777777" w:rsidTr="000A12F5">
        <w:tc>
          <w:tcPr>
            <w:tcW w:w="3005" w:type="dxa"/>
            <w:shd w:val="clear" w:color="auto" w:fill="FAE2D5" w:themeFill="accent2" w:themeFillTint="33"/>
          </w:tcPr>
          <w:p w14:paraId="4F806938" w14:textId="4ECF0069"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Abstained: </w:t>
            </w:r>
            <w:r w:rsidRPr="00CE729A">
              <w:rPr>
                <w:rFonts w:eastAsia="Times New Roman" w:cs="Times New Roman"/>
                <w:color w:val="000000"/>
                <w:kern w:val="0"/>
                <w:lang w:eastAsia="en-GB"/>
                <w14:ligatures w14:val="none"/>
              </w:rPr>
              <w:t>2</w:t>
            </w:r>
          </w:p>
        </w:tc>
        <w:tc>
          <w:tcPr>
            <w:tcW w:w="3005" w:type="dxa"/>
            <w:shd w:val="clear" w:color="auto" w:fill="FAE2D5" w:themeFill="accent2" w:themeFillTint="33"/>
          </w:tcPr>
          <w:p w14:paraId="0C516210" w14:textId="3FA68961"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In favour: </w:t>
            </w:r>
            <w:r w:rsidRPr="00CE729A">
              <w:rPr>
                <w:rFonts w:eastAsia="Times New Roman" w:cs="Times New Roman"/>
                <w:color w:val="000000"/>
                <w:kern w:val="0"/>
                <w:lang w:eastAsia="en-GB"/>
                <w14:ligatures w14:val="none"/>
              </w:rPr>
              <w:t>Unanimous</w:t>
            </w:r>
          </w:p>
        </w:tc>
        <w:tc>
          <w:tcPr>
            <w:tcW w:w="3006" w:type="dxa"/>
            <w:shd w:val="clear" w:color="auto" w:fill="FAE2D5" w:themeFill="accent2" w:themeFillTint="33"/>
          </w:tcPr>
          <w:p w14:paraId="292BB5B0" w14:textId="7F990AB0"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Against: </w:t>
            </w:r>
            <w:r w:rsidRPr="00CE729A">
              <w:rPr>
                <w:rFonts w:eastAsia="Times New Roman" w:cs="Times New Roman"/>
                <w:color w:val="000000"/>
                <w:kern w:val="0"/>
                <w:lang w:eastAsia="en-GB"/>
                <w14:ligatures w14:val="none"/>
              </w:rPr>
              <w:t>0</w:t>
            </w:r>
          </w:p>
        </w:tc>
      </w:tr>
    </w:tbl>
    <w:p w14:paraId="1087D2A0" w14:textId="220638C6" w:rsidR="000A12F5" w:rsidRPr="00CE729A" w:rsidRDefault="000A12F5"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br/>
        <w:t>The appointment of the auditor for the 2026 year was then set:</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2830"/>
        <w:gridCol w:w="3180"/>
        <w:gridCol w:w="3006"/>
      </w:tblGrid>
      <w:tr w:rsidR="000A12F5" w:rsidRPr="00CE729A" w14:paraId="481B23A0" w14:textId="77777777" w:rsidTr="005C12DB">
        <w:trPr>
          <w:trHeight w:val="562"/>
        </w:trPr>
        <w:tc>
          <w:tcPr>
            <w:tcW w:w="9016" w:type="dxa"/>
            <w:gridSpan w:val="3"/>
            <w:shd w:val="clear" w:color="auto" w:fill="FAE2D5" w:themeFill="accent2" w:themeFillTint="33"/>
          </w:tcPr>
          <w:p w14:paraId="7BD57CA1" w14:textId="22211F23"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Motion:</w:t>
            </w:r>
            <w:r w:rsidRPr="00CE729A">
              <w:rPr>
                <w:rFonts w:eastAsia="Times New Roman" w:cs="Times New Roman"/>
                <w:color w:val="000000"/>
                <w:kern w:val="0"/>
                <w:lang w:eastAsia="en-GB"/>
                <w14:ligatures w14:val="none"/>
              </w:rPr>
              <w:br/>
            </w:r>
            <w:r w:rsidRPr="00CE729A">
              <w:rPr>
                <w:rFonts w:cs="AppleSystemUIFont"/>
                <w:kern w:val="0"/>
                <w:lang w:val="en-GB"/>
              </w:rPr>
              <w:t xml:space="preserve">That Basso Newman be appointed as auditor for </w:t>
            </w:r>
            <w:proofErr w:type="spellStart"/>
            <w:r w:rsidRPr="00CE729A">
              <w:rPr>
                <w:rFonts w:cs="AppleSystemUIFont"/>
                <w:kern w:val="0"/>
                <w:lang w:val="en-GB"/>
              </w:rPr>
              <w:t>Kokatha</w:t>
            </w:r>
            <w:proofErr w:type="spellEnd"/>
            <w:r w:rsidRPr="00CE729A">
              <w:rPr>
                <w:rFonts w:cs="AppleSystemUIFont"/>
                <w:kern w:val="0"/>
                <w:lang w:val="en-GB"/>
              </w:rPr>
              <w:t xml:space="preserve"> Aboriginal Corporation and controlled entities for the FY26.</w:t>
            </w:r>
          </w:p>
        </w:tc>
      </w:tr>
      <w:tr w:rsidR="000A12F5" w:rsidRPr="00CE729A" w14:paraId="29779A35" w14:textId="77777777" w:rsidTr="005C12DB">
        <w:tc>
          <w:tcPr>
            <w:tcW w:w="2830" w:type="dxa"/>
            <w:shd w:val="clear" w:color="auto" w:fill="FAE2D5" w:themeFill="accent2" w:themeFillTint="33"/>
          </w:tcPr>
          <w:p w14:paraId="2C4EB131"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180" w:type="dxa"/>
            <w:shd w:val="clear" w:color="auto" w:fill="FAE2D5" w:themeFill="accent2" w:themeFillTint="33"/>
          </w:tcPr>
          <w:p w14:paraId="61F062D7"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5E0CBB3A" w14:textId="77777777"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p>
        </w:tc>
      </w:tr>
      <w:tr w:rsidR="000A12F5" w:rsidRPr="00CE729A" w14:paraId="3F562CF5" w14:textId="77777777" w:rsidTr="005C12DB">
        <w:tc>
          <w:tcPr>
            <w:tcW w:w="2830" w:type="dxa"/>
            <w:shd w:val="clear" w:color="auto" w:fill="FAE2D5" w:themeFill="accent2" w:themeFillTint="33"/>
          </w:tcPr>
          <w:p w14:paraId="6C639993" w14:textId="795ADB8E" w:rsidR="000A12F5" w:rsidRPr="00CE729A" w:rsidRDefault="000A12F5"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Moved: </w:t>
            </w:r>
            <w:r w:rsidR="005C12DB" w:rsidRPr="00CE729A">
              <w:rPr>
                <w:rFonts w:eastAsia="Times New Roman" w:cs="Times New Roman"/>
                <w:color w:val="000000"/>
                <w:kern w:val="0"/>
                <w:lang w:eastAsia="en-GB"/>
                <w14:ligatures w14:val="none"/>
              </w:rPr>
              <w:t>Tjiangu Thomas</w:t>
            </w:r>
          </w:p>
        </w:tc>
        <w:tc>
          <w:tcPr>
            <w:tcW w:w="3180" w:type="dxa"/>
            <w:shd w:val="clear" w:color="auto" w:fill="FAE2D5" w:themeFill="accent2" w:themeFillTint="33"/>
          </w:tcPr>
          <w:p w14:paraId="440790B1" w14:textId="293BFC66" w:rsidR="000A12F5" w:rsidRPr="00CE729A" w:rsidRDefault="005C12DB"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Seconded: </w:t>
            </w:r>
            <w:r w:rsidRPr="00CE729A">
              <w:rPr>
                <w:rFonts w:eastAsia="Times New Roman" w:cs="Times New Roman"/>
                <w:color w:val="000000"/>
                <w:kern w:val="0"/>
                <w:lang w:eastAsia="en-GB"/>
                <w14:ligatures w14:val="none"/>
              </w:rPr>
              <w:t>Kim Chamberlain</w:t>
            </w:r>
          </w:p>
        </w:tc>
        <w:tc>
          <w:tcPr>
            <w:tcW w:w="3006" w:type="dxa"/>
            <w:shd w:val="clear" w:color="auto" w:fill="FAE2D5" w:themeFill="accent2" w:themeFillTint="33"/>
          </w:tcPr>
          <w:p w14:paraId="7146AC8A" w14:textId="6373B82E" w:rsidR="000A12F5" w:rsidRPr="00CE729A" w:rsidRDefault="005C12DB"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Outcome: </w:t>
            </w:r>
            <w:r w:rsidRPr="00CE729A">
              <w:rPr>
                <w:rFonts w:eastAsia="Times New Roman" w:cs="Times New Roman"/>
                <w:color w:val="000000"/>
                <w:kern w:val="0"/>
                <w:lang w:eastAsia="en-GB"/>
                <w14:ligatures w14:val="none"/>
              </w:rPr>
              <w:t>Carried</w:t>
            </w:r>
          </w:p>
        </w:tc>
      </w:tr>
      <w:tr w:rsidR="005C12DB" w:rsidRPr="00CE729A" w14:paraId="39CF0041" w14:textId="77777777" w:rsidTr="005C12DB">
        <w:tc>
          <w:tcPr>
            <w:tcW w:w="2830" w:type="dxa"/>
            <w:shd w:val="clear" w:color="auto" w:fill="FAE2D5" w:themeFill="accent2" w:themeFillTint="33"/>
          </w:tcPr>
          <w:p w14:paraId="121F51F1" w14:textId="77777777" w:rsidR="005C12DB" w:rsidRPr="00CE729A" w:rsidRDefault="005C12DB" w:rsidP="00BC1B9B">
            <w:pPr>
              <w:spacing w:before="100" w:beforeAutospacing="1" w:after="100" w:afterAutospacing="1"/>
              <w:rPr>
                <w:rFonts w:eastAsia="Times New Roman" w:cs="Times New Roman"/>
                <w:b/>
                <w:bCs/>
                <w:color w:val="000000"/>
                <w:kern w:val="0"/>
                <w:lang w:eastAsia="en-GB"/>
                <w14:ligatures w14:val="none"/>
              </w:rPr>
            </w:pPr>
          </w:p>
        </w:tc>
        <w:tc>
          <w:tcPr>
            <w:tcW w:w="3180" w:type="dxa"/>
            <w:shd w:val="clear" w:color="auto" w:fill="FAE2D5" w:themeFill="accent2" w:themeFillTint="33"/>
          </w:tcPr>
          <w:p w14:paraId="5697509C" w14:textId="77777777" w:rsidR="005C12DB" w:rsidRPr="00CE729A" w:rsidRDefault="005C12DB" w:rsidP="00BC1B9B">
            <w:pPr>
              <w:spacing w:before="100" w:beforeAutospacing="1" w:after="100" w:afterAutospacing="1"/>
              <w:rPr>
                <w:rFonts w:eastAsia="Times New Roman" w:cs="Times New Roman"/>
                <w:b/>
                <w:bCs/>
                <w:color w:val="000000"/>
                <w:kern w:val="0"/>
                <w:lang w:eastAsia="en-GB"/>
                <w14:ligatures w14:val="none"/>
              </w:rPr>
            </w:pPr>
          </w:p>
        </w:tc>
        <w:tc>
          <w:tcPr>
            <w:tcW w:w="3006" w:type="dxa"/>
            <w:shd w:val="clear" w:color="auto" w:fill="FAE2D5" w:themeFill="accent2" w:themeFillTint="33"/>
          </w:tcPr>
          <w:p w14:paraId="05FC4425" w14:textId="77777777" w:rsidR="005C12DB" w:rsidRPr="00CE729A" w:rsidRDefault="005C12DB" w:rsidP="00BC1B9B">
            <w:pPr>
              <w:spacing w:before="100" w:beforeAutospacing="1" w:after="100" w:afterAutospacing="1"/>
              <w:rPr>
                <w:rFonts w:eastAsia="Times New Roman" w:cs="Times New Roman"/>
                <w:b/>
                <w:bCs/>
                <w:color w:val="000000"/>
                <w:kern w:val="0"/>
                <w:lang w:eastAsia="en-GB"/>
                <w14:ligatures w14:val="none"/>
              </w:rPr>
            </w:pPr>
          </w:p>
        </w:tc>
      </w:tr>
      <w:tr w:rsidR="005C12DB" w:rsidRPr="00CE729A" w14:paraId="3E46DC12" w14:textId="77777777" w:rsidTr="005C12DB">
        <w:tc>
          <w:tcPr>
            <w:tcW w:w="2830" w:type="dxa"/>
            <w:shd w:val="clear" w:color="auto" w:fill="FAE2D5" w:themeFill="accent2" w:themeFillTint="33"/>
          </w:tcPr>
          <w:p w14:paraId="0CBAED3D" w14:textId="10686C11" w:rsidR="005C12DB" w:rsidRPr="00CE729A" w:rsidRDefault="005C12DB"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Abstained: </w:t>
            </w:r>
            <w:r w:rsidRPr="00CE729A">
              <w:rPr>
                <w:rFonts w:eastAsia="Times New Roman" w:cs="Times New Roman"/>
                <w:color w:val="000000"/>
                <w:kern w:val="0"/>
                <w:lang w:eastAsia="en-GB"/>
                <w14:ligatures w14:val="none"/>
              </w:rPr>
              <w:t>1</w:t>
            </w:r>
          </w:p>
        </w:tc>
        <w:tc>
          <w:tcPr>
            <w:tcW w:w="3180" w:type="dxa"/>
            <w:shd w:val="clear" w:color="auto" w:fill="FAE2D5" w:themeFill="accent2" w:themeFillTint="33"/>
          </w:tcPr>
          <w:p w14:paraId="7A2BF1E8" w14:textId="6544FAF6" w:rsidR="005C12DB" w:rsidRPr="00CE729A" w:rsidRDefault="005C12DB"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In favour:</w:t>
            </w:r>
            <w:r w:rsidRPr="00CE729A">
              <w:rPr>
                <w:rFonts w:eastAsia="Times New Roman" w:cs="Times New Roman"/>
                <w:color w:val="000000"/>
                <w:kern w:val="0"/>
                <w:lang w:eastAsia="en-GB"/>
                <w14:ligatures w14:val="none"/>
              </w:rPr>
              <w:t xml:space="preserve"> Majority</w:t>
            </w:r>
          </w:p>
        </w:tc>
        <w:tc>
          <w:tcPr>
            <w:tcW w:w="3006" w:type="dxa"/>
            <w:shd w:val="clear" w:color="auto" w:fill="FAE2D5" w:themeFill="accent2" w:themeFillTint="33"/>
          </w:tcPr>
          <w:p w14:paraId="02EC4CB1" w14:textId="50B4AC91" w:rsidR="005C12DB" w:rsidRPr="00CE729A" w:rsidRDefault="005C12DB"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Against: </w:t>
            </w:r>
            <w:r w:rsidRPr="00CE729A">
              <w:rPr>
                <w:rFonts w:eastAsia="Times New Roman" w:cs="Times New Roman"/>
                <w:color w:val="000000"/>
                <w:kern w:val="0"/>
                <w:lang w:eastAsia="en-GB"/>
                <w14:ligatures w14:val="none"/>
              </w:rPr>
              <w:t>1</w:t>
            </w:r>
          </w:p>
        </w:tc>
      </w:tr>
    </w:tbl>
    <w:p w14:paraId="5AE5F62A" w14:textId="3C639C38" w:rsidR="000A12F5" w:rsidRPr="00CE729A" w:rsidRDefault="005C12DB"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It was confirmed that for 2027, the Corporation is going to market for a new auditor</w:t>
      </w:r>
      <w:r w:rsidR="00297193">
        <w:rPr>
          <w:rFonts w:eastAsia="Times New Roman" w:cs="Times New Roman"/>
          <w:color w:val="000000"/>
          <w:kern w:val="0"/>
          <w:lang w:eastAsia="en-GB"/>
          <w14:ligatures w14:val="none"/>
        </w:rPr>
        <w:t xml:space="preserve"> (</w:t>
      </w:r>
      <w:r w:rsidR="00F77985">
        <w:rPr>
          <w:rFonts w:eastAsia="Times New Roman" w:cs="Times New Roman"/>
          <w:color w:val="000000"/>
          <w:kern w:val="0"/>
          <w:lang w:eastAsia="en-GB"/>
          <w14:ligatures w14:val="none"/>
        </w:rPr>
        <w:t>although not required by the CATSI Act</w:t>
      </w:r>
      <w:r w:rsidR="00297193">
        <w:rPr>
          <w:rFonts w:eastAsia="Times New Roman" w:cs="Times New Roman"/>
          <w:color w:val="000000"/>
          <w:kern w:val="0"/>
          <w:lang w:eastAsia="en-GB"/>
          <w14:ligatures w14:val="none"/>
        </w:rPr>
        <w:t>),</w:t>
      </w:r>
      <w:r w:rsidR="00F77985" w:rsidRPr="00CE729A">
        <w:rPr>
          <w:rFonts w:eastAsia="Times New Roman" w:cs="Times New Roman"/>
          <w:color w:val="000000"/>
          <w:kern w:val="0"/>
          <w:lang w:eastAsia="en-GB"/>
          <w14:ligatures w14:val="none"/>
        </w:rPr>
        <w:t xml:space="preserve"> </w:t>
      </w:r>
      <w:r w:rsidRPr="00CE729A">
        <w:rPr>
          <w:rFonts w:eastAsia="Times New Roman" w:cs="Times New Roman"/>
          <w:color w:val="000000"/>
          <w:kern w:val="0"/>
          <w:lang w:eastAsia="en-GB"/>
          <w14:ligatures w14:val="none"/>
        </w:rPr>
        <w:t>which will be voted on at the next AGM.</w:t>
      </w:r>
    </w:p>
    <w:p w14:paraId="40D11B60" w14:textId="77777777" w:rsidR="005C12DB" w:rsidRPr="00CE729A" w:rsidRDefault="005C12DB" w:rsidP="00BC1B9B">
      <w:pPr>
        <w:spacing w:before="100" w:beforeAutospacing="1" w:after="100" w:afterAutospacing="1" w:line="240" w:lineRule="auto"/>
        <w:rPr>
          <w:rFonts w:eastAsia="Times New Roman" w:cs="Times New Roman"/>
          <w:color w:val="000000"/>
          <w:kern w:val="0"/>
          <w:lang w:eastAsia="en-GB"/>
          <w14:ligatures w14:val="none"/>
        </w:rPr>
      </w:pPr>
    </w:p>
    <w:tbl>
      <w:tblPr>
        <w:tblStyle w:val="TableGrid"/>
        <w:tblW w:w="0" w:type="auto"/>
        <w:tblLook w:val="04A0" w:firstRow="1" w:lastRow="0" w:firstColumn="1" w:lastColumn="0" w:noHBand="0" w:noVBand="1"/>
      </w:tblPr>
      <w:tblGrid>
        <w:gridCol w:w="9016"/>
      </w:tblGrid>
      <w:tr w:rsidR="005C12DB" w:rsidRPr="00CE729A" w14:paraId="2746C168" w14:textId="77777777" w:rsidTr="005C12DB">
        <w:tc>
          <w:tcPr>
            <w:tcW w:w="9016" w:type="dxa"/>
            <w:shd w:val="clear" w:color="auto" w:fill="D9D9D9" w:themeFill="background1" w:themeFillShade="D9"/>
          </w:tcPr>
          <w:p w14:paraId="249C9D2E" w14:textId="42E9EBDC" w:rsidR="005C12DB" w:rsidRPr="00CE729A" w:rsidRDefault="005C12DB" w:rsidP="005C12DB">
            <w:pPr>
              <w:pStyle w:val="ListParagraph"/>
              <w:numPr>
                <w:ilvl w:val="0"/>
                <w:numId w:val="1"/>
              </w:numPr>
              <w:rPr>
                <w:b/>
                <w:bCs/>
                <w:lang w:eastAsia="en-GB"/>
              </w:rPr>
            </w:pPr>
            <w:proofErr w:type="spellStart"/>
            <w:r w:rsidRPr="00CE729A">
              <w:rPr>
                <w:b/>
                <w:bCs/>
                <w:lang w:eastAsia="en-GB"/>
              </w:rPr>
              <w:t>Kokatha</w:t>
            </w:r>
            <w:proofErr w:type="spellEnd"/>
            <w:r w:rsidRPr="00CE729A">
              <w:rPr>
                <w:b/>
                <w:bCs/>
                <w:lang w:eastAsia="en-GB"/>
              </w:rPr>
              <w:t xml:space="preserve"> People Native Title Compensation Charitable Trust Report</w:t>
            </w:r>
          </w:p>
        </w:tc>
      </w:tr>
    </w:tbl>
    <w:p w14:paraId="0B6189E0" w14:textId="45F72106" w:rsidR="005C12DB" w:rsidRPr="00CE729A" w:rsidRDefault="005C12DB" w:rsidP="005C12DB">
      <w:pPr>
        <w:pStyle w:val="NormalWeb"/>
        <w:rPr>
          <w:rFonts w:asciiTheme="minorHAnsi" w:hAnsiTheme="minorHAnsi"/>
          <w:color w:val="000000"/>
        </w:rPr>
      </w:pPr>
      <w:r w:rsidRPr="00CE729A">
        <w:rPr>
          <w:rFonts w:asciiTheme="minorHAnsi" w:hAnsiTheme="minorHAnsi"/>
          <w:color w:val="000000"/>
        </w:rPr>
        <w:t xml:space="preserve">The meeting was handed to Khatija Thomas to present the report for the </w:t>
      </w:r>
      <w:proofErr w:type="spellStart"/>
      <w:r w:rsidRPr="00CE729A">
        <w:rPr>
          <w:rFonts w:asciiTheme="minorHAnsi" w:hAnsiTheme="minorHAnsi"/>
          <w:color w:val="000000"/>
        </w:rPr>
        <w:t>Kokatha</w:t>
      </w:r>
      <w:proofErr w:type="spellEnd"/>
      <w:r w:rsidRPr="00CE729A">
        <w:rPr>
          <w:rFonts w:asciiTheme="minorHAnsi" w:hAnsiTheme="minorHAnsi"/>
          <w:color w:val="000000"/>
        </w:rPr>
        <w:t xml:space="preserve"> People Native Title Compensation Charitable Trust</w:t>
      </w:r>
      <w:r w:rsidR="00565990" w:rsidRPr="00CE729A">
        <w:rPr>
          <w:rFonts w:asciiTheme="minorHAnsi" w:hAnsiTheme="minorHAnsi"/>
          <w:color w:val="000000"/>
        </w:rPr>
        <w:t xml:space="preserve"> (“compensation trust”)</w:t>
      </w:r>
      <w:r w:rsidRPr="00CE729A">
        <w:rPr>
          <w:rFonts w:asciiTheme="minorHAnsi" w:hAnsiTheme="minorHAnsi"/>
          <w:color w:val="000000"/>
        </w:rPr>
        <w:t>.</w:t>
      </w:r>
    </w:p>
    <w:p w14:paraId="37F31996" w14:textId="38E91525" w:rsidR="005C12DB" w:rsidRPr="005C12DB" w:rsidRDefault="005C12DB" w:rsidP="005C12D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Thomas</w:t>
      </w:r>
      <w:r w:rsidRPr="005C12DB">
        <w:rPr>
          <w:rFonts w:eastAsia="Times New Roman" w:cs="Times New Roman"/>
          <w:color w:val="000000"/>
          <w:kern w:val="0"/>
          <w:lang w:eastAsia="en-GB"/>
          <w14:ligatures w14:val="none"/>
        </w:rPr>
        <w:t xml:space="preserve"> advised that the total portfolio balance as </w:t>
      </w:r>
      <w:proofErr w:type="gramStart"/>
      <w:r w:rsidRPr="005C12DB">
        <w:rPr>
          <w:rFonts w:eastAsia="Times New Roman" w:cs="Times New Roman"/>
          <w:color w:val="000000"/>
          <w:kern w:val="0"/>
          <w:lang w:eastAsia="en-GB"/>
          <w14:ligatures w14:val="none"/>
        </w:rPr>
        <w:t>at</w:t>
      </w:r>
      <w:proofErr w:type="gramEnd"/>
      <w:r w:rsidRPr="005C12DB">
        <w:rPr>
          <w:rFonts w:eastAsia="Times New Roman" w:cs="Times New Roman"/>
          <w:color w:val="000000"/>
          <w:kern w:val="0"/>
          <w:lang w:eastAsia="en-GB"/>
          <w14:ligatures w14:val="none"/>
        </w:rPr>
        <w:t> 30 June 2025 was $14,018,499, an increase of 11.13% from the previous year.</w:t>
      </w:r>
      <w:r w:rsidRPr="005C12DB">
        <w:rPr>
          <w:rFonts w:eastAsia="Times New Roman" w:cs="Times New Roman"/>
          <w:color w:val="000000"/>
          <w:kern w:val="0"/>
          <w:lang w:eastAsia="en-GB"/>
          <w14:ligatures w14:val="none"/>
        </w:rPr>
        <w:br/>
        <w:t>Key financial outcomes included:</w:t>
      </w:r>
    </w:p>
    <w:p w14:paraId="042966B6" w14:textId="77777777" w:rsidR="005C12DB" w:rsidRPr="005C12DB" w:rsidRDefault="005C12DB" w:rsidP="005C12DB">
      <w:pPr>
        <w:numPr>
          <w:ilvl w:val="0"/>
          <w:numId w:val="14"/>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color w:val="000000"/>
          <w:kern w:val="0"/>
          <w:lang w:eastAsia="en-GB"/>
          <w14:ligatures w14:val="none"/>
        </w:rPr>
        <w:t>Net income earned: $626,571</w:t>
      </w:r>
    </w:p>
    <w:p w14:paraId="43561814" w14:textId="77777777" w:rsidR="005C12DB" w:rsidRPr="005C12DB" w:rsidRDefault="005C12DB" w:rsidP="005C12DB">
      <w:pPr>
        <w:numPr>
          <w:ilvl w:val="0"/>
          <w:numId w:val="14"/>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color w:val="000000"/>
          <w:kern w:val="0"/>
          <w:lang w:eastAsia="en-GB"/>
          <w14:ligatures w14:val="none"/>
        </w:rPr>
        <w:t>Withdrawals: $439,835</w:t>
      </w:r>
    </w:p>
    <w:p w14:paraId="58E68770" w14:textId="77777777" w:rsidR="005C12DB" w:rsidRPr="005C12DB" w:rsidRDefault="005C12DB" w:rsidP="005C12DB">
      <w:pPr>
        <w:numPr>
          <w:ilvl w:val="0"/>
          <w:numId w:val="14"/>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color w:val="000000"/>
          <w:kern w:val="0"/>
          <w:lang w:eastAsia="en-GB"/>
          <w14:ligatures w14:val="none"/>
        </w:rPr>
        <w:lastRenderedPageBreak/>
        <w:t>Funds available (50% rule): $313,286 available for distribution at 50% of net income</w:t>
      </w:r>
    </w:p>
    <w:p w14:paraId="1EE6BB2A" w14:textId="616A16EA" w:rsidR="005C12DB" w:rsidRPr="005C12DB" w:rsidRDefault="005C12DB" w:rsidP="005C12D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Thomas</w:t>
      </w:r>
      <w:r w:rsidRPr="005C12DB">
        <w:rPr>
          <w:rFonts w:eastAsia="Times New Roman" w:cs="Times New Roman"/>
          <w:color w:val="000000"/>
          <w:kern w:val="0"/>
          <w:lang w:eastAsia="en-GB"/>
          <w14:ligatures w14:val="none"/>
        </w:rPr>
        <w:t xml:space="preserve"> outlined the balanced investment settings of the portfolio and spoke to the portfolio’s performance via the </w:t>
      </w:r>
      <w:proofErr w:type="gramStart"/>
      <w:r w:rsidRPr="005C12DB">
        <w:rPr>
          <w:rFonts w:eastAsia="Times New Roman" w:cs="Times New Roman"/>
          <w:color w:val="000000"/>
          <w:kern w:val="0"/>
          <w:lang w:eastAsia="en-GB"/>
          <w14:ligatures w14:val="none"/>
        </w:rPr>
        <w:t>returns</w:t>
      </w:r>
      <w:proofErr w:type="gramEnd"/>
      <w:r w:rsidRPr="005C12DB">
        <w:rPr>
          <w:rFonts w:eastAsia="Times New Roman" w:cs="Times New Roman"/>
          <w:color w:val="000000"/>
          <w:kern w:val="0"/>
          <w:lang w:eastAsia="en-GB"/>
          <w14:ligatures w14:val="none"/>
        </w:rPr>
        <w:t xml:space="preserve"> breakdown and asset allocation graphs. She explained the purpose and drafting of the Trust Deed, noting that the motion must be passed in its current format; otherwise, the income cannot be accessed. Income appropriated from the </w:t>
      </w:r>
      <w:r w:rsidRPr="00CE729A">
        <w:rPr>
          <w:rFonts w:eastAsia="Times New Roman" w:cs="Times New Roman"/>
          <w:color w:val="000000"/>
          <w:kern w:val="0"/>
          <w:lang w:eastAsia="en-GB"/>
          <w14:ligatures w14:val="none"/>
        </w:rPr>
        <w:t>Trust</w:t>
      </w:r>
      <w:r w:rsidRPr="005C12DB">
        <w:rPr>
          <w:rFonts w:eastAsia="Times New Roman" w:cs="Times New Roman"/>
          <w:color w:val="000000"/>
          <w:kern w:val="0"/>
          <w:lang w:eastAsia="en-GB"/>
          <w14:ligatures w14:val="none"/>
        </w:rPr>
        <w:t xml:space="preserve"> is transferred to the </w:t>
      </w:r>
      <w:proofErr w:type="spellStart"/>
      <w:r w:rsidRPr="005C12DB">
        <w:rPr>
          <w:rFonts w:eastAsia="Times New Roman" w:cs="Times New Roman"/>
          <w:color w:val="000000"/>
          <w:kern w:val="0"/>
          <w:lang w:eastAsia="en-GB"/>
          <w14:ligatures w14:val="none"/>
        </w:rPr>
        <w:t>Kokatha</w:t>
      </w:r>
      <w:proofErr w:type="spellEnd"/>
      <w:r w:rsidRPr="005C12DB">
        <w:rPr>
          <w:rFonts w:eastAsia="Times New Roman" w:cs="Times New Roman"/>
          <w:color w:val="000000"/>
          <w:kern w:val="0"/>
          <w:lang w:eastAsia="en-GB"/>
          <w14:ligatures w14:val="none"/>
        </w:rPr>
        <w:t xml:space="preserve"> General Trust (KGT) for the benefit of members. She reminded members that any change to the Trust Deed requires unanimous approval.</w:t>
      </w:r>
    </w:p>
    <w:p w14:paraId="14A70E2E" w14:textId="77777777" w:rsidR="005C12DB" w:rsidRPr="005C12DB" w:rsidRDefault="005C12DB" w:rsidP="005C12DB">
      <w:pPr>
        <w:spacing w:before="100" w:beforeAutospacing="1" w:after="100" w:afterAutospacing="1" w:line="240" w:lineRule="auto"/>
        <w:outlineLvl w:val="3"/>
        <w:rPr>
          <w:rFonts w:eastAsia="Times New Roman" w:cs="Times New Roman"/>
          <w:b/>
          <w:bCs/>
          <w:color w:val="000000"/>
          <w:kern w:val="0"/>
          <w:lang w:eastAsia="en-GB"/>
          <w14:ligatures w14:val="none"/>
        </w:rPr>
      </w:pPr>
      <w:r w:rsidRPr="005C12DB">
        <w:rPr>
          <w:rFonts w:eastAsia="Times New Roman" w:cs="Times New Roman"/>
          <w:b/>
          <w:bCs/>
          <w:color w:val="000000"/>
          <w:kern w:val="0"/>
          <w:lang w:eastAsia="en-GB"/>
          <w14:ligatures w14:val="none"/>
        </w:rPr>
        <w:t>Questions and Discussion</w:t>
      </w:r>
    </w:p>
    <w:p w14:paraId="67D7BEF8" w14:textId="25731FD7" w:rsidR="005C12DB" w:rsidRPr="005C12DB" w:rsidRDefault="005C12DB" w:rsidP="005C12DB">
      <w:pPr>
        <w:numPr>
          <w:ilvl w:val="0"/>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b/>
          <w:bCs/>
          <w:color w:val="000000"/>
          <w:kern w:val="0"/>
          <w:lang w:eastAsia="en-GB"/>
          <w14:ligatures w14:val="none"/>
        </w:rPr>
        <w:t>Meaning of “appropriating all income”:</w:t>
      </w:r>
      <w:r w:rsidRPr="005C12DB">
        <w:rPr>
          <w:rFonts w:eastAsia="Times New Roman" w:cs="Times New Roman"/>
          <w:color w:val="000000"/>
          <w:kern w:val="0"/>
          <w:lang w:eastAsia="en-GB"/>
          <w14:ligatures w14:val="none"/>
        </w:rPr>
        <w:br/>
        <w:t>A member asked whether “all income” meant half of half or</w:t>
      </w:r>
      <w:r w:rsidRPr="00CE729A">
        <w:rPr>
          <w:rFonts w:eastAsia="Times New Roman" w:cs="Times New Roman"/>
          <w:color w:val="000000"/>
          <w:kern w:val="0"/>
          <w:lang w:eastAsia="en-GB"/>
          <w14:ligatures w14:val="none"/>
        </w:rPr>
        <w:t xml:space="preserve"> simply</w:t>
      </w:r>
      <w:r w:rsidRPr="005C12DB">
        <w:rPr>
          <w:rFonts w:eastAsia="Times New Roman" w:cs="Times New Roman"/>
          <w:color w:val="000000"/>
          <w:kern w:val="0"/>
          <w:lang w:eastAsia="en-GB"/>
          <w14:ligatures w14:val="none"/>
        </w:rPr>
        <w:t xml:space="preserve"> half.</w:t>
      </w:r>
      <w:r w:rsidRPr="005C12DB">
        <w:rPr>
          <w:rFonts w:eastAsia="Times New Roman" w:cs="Times New Roman"/>
          <w:color w:val="000000"/>
          <w:kern w:val="0"/>
          <w:lang w:eastAsia="en-GB"/>
          <w14:ligatures w14:val="none"/>
        </w:rPr>
        <w:br/>
        <w:t xml:space="preserve">Due to the complexity, </w:t>
      </w:r>
      <w:r w:rsidRPr="00CE729A">
        <w:rPr>
          <w:rFonts w:eastAsia="Times New Roman" w:cs="Times New Roman"/>
          <w:color w:val="000000"/>
          <w:kern w:val="0"/>
          <w:lang w:eastAsia="en-GB"/>
          <w14:ligatures w14:val="none"/>
        </w:rPr>
        <w:t>Thomas</w:t>
      </w:r>
      <w:r w:rsidRPr="005C12DB">
        <w:rPr>
          <w:rFonts w:eastAsia="Times New Roman" w:cs="Times New Roman"/>
          <w:color w:val="000000"/>
          <w:kern w:val="0"/>
          <w:lang w:eastAsia="en-GB"/>
          <w14:ligatures w14:val="none"/>
        </w:rPr>
        <w:t xml:space="preserve"> handed the question to CEO John Hender, who clarified that:</w:t>
      </w:r>
    </w:p>
    <w:p w14:paraId="5AC61C24" w14:textId="77777777" w:rsidR="005C12DB" w:rsidRPr="005C12DB" w:rsidRDefault="005C12DB" w:rsidP="005C12DB">
      <w:pPr>
        <w:numPr>
          <w:ilvl w:val="1"/>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color w:val="000000"/>
          <w:kern w:val="0"/>
          <w:lang w:eastAsia="en-GB"/>
          <w14:ligatures w14:val="none"/>
        </w:rPr>
        <w:t>Growth + interest together form the total return</w:t>
      </w:r>
    </w:p>
    <w:p w14:paraId="7D326811" w14:textId="77777777" w:rsidR="005C12DB" w:rsidRPr="005C12DB" w:rsidRDefault="005C12DB" w:rsidP="005C12DB">
      <w:pPr>
        <w:numPr>
          <w:ilvl w:val="1"/>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color w:val="000000"/>
          <w:kern w:val="0"/>
          <w:lang w:eastAsia="en-GB"/>
          <w14:ligatures w14:val="none"/>
        </w:rPr>
        <w:t>The motion only relates to the interest component, not growth</w:t>
      </w:r>
    </w:p>
    <w:p w14:paraId="11CF4FF6" w14:textId="7846A946" w:rsidR="005C12DB" w:rsidRPr="005C12DB" w:rsidRDefault="005C12DB" w:rsidP="005C12DB">
      <w:pPr>
        <w:numPr>
          <w:ilvl w:val="0"/>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b/>
          <w:bCs/>
          <w:color w:val="000000"/>
          <w:kern w:val="0"/>
          <w:lang w:eastAsia="en-GB"/>
          <w14:ligatures w14:val="none"/>
        </w:rPr>
        <w:t>Query about</w:t>
      </w:r>
      <w:r w:rsidR="00F77985">
        <w:rPr>
          <w:rFonts w:eastAsia="Times New Roman" w:cs="Times New Roman"/>
          <w:b/>
          <w:bCs/>
          <w:color w:val="000000"/>
          <w:kern w:val="0"/>
          <w:lang w:eastAsia="en-GB"/>
          <w14:ligatures w14:val="none"/>
        </w:rPr>
        <w:t xml:space="preserve"> a payment r</w:t>
      </w:r>
      <w:r w:rsidRPr="005C12DB">
        <w:rPr>
          <w:rFonts w:eastAsia="Times New Roman" w:cs="Times New Roman"/>
          <w:b/>
          <w:bCs/>
          <w:color w:val="000000"/>
          <w:kern w:val="0"/>
          <w:lang w:eastAsia="en-GB"/>
          <w14:ligatures w14:val="none"/>
        </w:rPr>
        <w:t>eceived:</w:t>
      </w:r>
      <w:r w:rsidRPr="005C12D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A member </w:t>
      </w:r>
      <w:r w:rsidRPr="005C12DB">
        <w:rPr>
          <w:rFonts w:eastAsia="Times New Roman" w:cs="Times New Roman"/>
          <w:color w:val="000000"/>
          <w:kern w:val="0"/>
          <w:lang w:eastAsia="en-GB"/>
          <w14:ligatures w14:val="none"/>
        </w:rPr>
        <w:t xml:space="preserve">asked about </w:t>
      </w:r>
      <w:r w:rsidR="00F77985">
        <w:rPr>
          <w:rFonts w:eastAsia="Times New Roman" w:cs="Times New Roman"/>
          <w:color w:val="000000"/>
          <w:kern w:val="0"/>
          <w:lang w:eastAsia="en-GB"/>
          <w14:ligatures w14:val="none"/>
        </w:rPr>
        <w:t>a payment KAC had received</w:t>
      </w:r>
      <w:r w:rsidRPr="00CE729A">
        <w:rPr>
          <w:rFonts w:eastAsia="Times New Roman" w:cs="Times New Roman"/>
          <w:color w:val="000000"/>
          <w:kern w:val="0"/>
          <w:lang w:eastAsia="en-GB"/>
          <w14:ligatures w14:val="none"/>
        </w:rPr>
        <w:t xml:space="preserve"> </w:t>
      </w:r>
      <w:proofErr w:type="spellStart"/>
      <w:r w:rsidRPr="00CE729A">
        <w:rPr>
          <w:rFonts w:eastAsia="Times New Roman" w:cs="Times New Roman"/>
          <w:color w:val="000000"/>
          <w:kern w:val="0"/>
          <w:lang w:eastAsia="en-GB"/>
          <w14:ligatures w14:val="none"/>
        </w:rPr>
        <w:t>received</w:t>
      </w:r>
      <w:proofErr w:type="spellEnd"/>
      <w:r w:rsidR="00565990" w:rsidRPr="00CE729A">
        <w:rPr>
          <w:rFonts w:eastAsia="Times New Roman" w:cs="Times New Roman"/>
          <w:color w:val="000000"/>
          <w:kern w:val="0"/>
          <w:lang w:eastAsia="en-GB"/>
          <w14:ligatures w14:val="none"/>
        </w:rPr>
        <w:t xml:space="preserve"> earlier in the year</w:t>
      </w:r>
      <w:r w:rsidRPr="005C12DB">
        <w:rPr>
          <w:rFonts w:eastAsia="Times New Roman" w:cs="Times New Roman"/>
          <w:color w:val="000000"/>
          <w:kern w:val="0"/>
          <w:lang w:eastAsia="en-GB"/>
          <w14:ligatures w14:val="none"/>
        </w:rPr>
        <w:t>.</w:t>
      </w:r>
      <w:r w:rsidRPr="005C12DB">
        <w:rPr>
          <w:rFonts w:eastAsia="Times New Roman" w:cs="Times New Roman"/>
          <w:color w:val="000000"/>
          <w:kern w:val="0"/>
          <w:lang w:eastAsia="en-GB"/>
          <w14:ligatures w14:val="none"/>
        </w:rPr>
        <w:br/>
      </w:r>
      <w:r w:rsidR="00565990" w:rsidRPr="00CE729A">
        <w:rPr>
          <w:rFonts w:eastAsia="Times New Roman" w:cs="Times New Roman"/>
          <w:color w:val="000000"/>
          <w:kern w:val="0"/>
          <w:lang w:eastAsia="en-GB"/>
          <w14:ligatures w14:val="none"/>
        </w:rPr>
        <w:t>Thomas clarified that the Compensation Trust</w:t>
      </w:r>
      <w:r w:rsidRPr="005C12DB">
        <w:rPr>
          <w:rFonts w:eastAsia="Times New Roman" w:cs="Times New Roman"/>
          <w:color w:val="000000"/>
          <w:kern w:val="0"/>
          <w:lang w:eastAsia="en-GB"/>
          <w14:ligatures w14:val="none"/>
        </w:rPr>
        <w:t xml:space="preserve"> income is usually around $600,000.</w:t>
      </w:r>
      <w:r w:rsidRPr="005C12DB">
        <w:rPr>
          <w:rFonts w:eastAsia="Times New Roman" w:cs="Times New Roman"/>
          <w:color w:val="000000"/>
          <w:kern w:val="0"/>
          <w:lang w:eastAsia="en-GB"/>
          <w14:ligatures w14:val="none"/>
        </w:rPr>
        <w:br/>
        <w:t>The </w:t>
      </w:r>
      <w:r w:rsidR="00565990" w:rsidRPr="00CE729A">
        <w:rPr>
          <w:rFonts w:eastAsia="Times New Roman" w:cs="Times New Roman"/>
          <w:color w:val="000000"/>
          <w:kern w:val="0"/>
          <w:lang w:eastAsia="en-GB"/>
          <w14:ligatures w14:val="none"/>
        </w:rPr>
        <w:t>C</w:t>
      </w:r>
      <w:r w:rsidRPr="005C12DB">
        <w:rPr>
          <w:rFonts w:eastAsia="Times New Roman" w:cs="Times New Roman"/>
          <w:color w:val="000000"/>
          <w:kern w:val="0"/>
          <w:lang w:eastAsia="en-GB"/>
          <w14:ligatures w14:val="none"/>
        </w:rPr>
        <w:t>hair clarified th</w:t>
      </w:r>
      <w:r w:rsidR="00F77985">
        <w:rPr>
          <w:rFonts w:eastAsia="Times New Roman" w:cs="Times New Roman"/>
          <w:color w:val="000000"/>
          <w:kern w:val="0"/>
          <w:lang w:eastAsia="en-GB"/>
          <w14:ligatures w14:val="none"/>
        </w:rPr>
        <w:t>at a payment</w:t>
      </w:r>
      <w:r w:rsidRPr="005C12DB">
        <w:rPr>
          <w:rFonts w:eastAsia="Times New Roman" w:cs="Times New Roman"/>
          <w:color w:val="000000"/>
          <w:kern w:val="0"/>
          <w:lang w:eastAsia="en-GB"/>
          <w14:ligatures w14:val="none"/>
        </w:rPr>
        <w:t xml:space="preserve"> was </w:t>
      </w:r>
      <w:r w:rsidR="00565990" w:rsidRPr="00CE729A">
        <w:rPr>
          <w:rFonts w:eastAsia="Times New Roman" w:cs="Times New Roman"/>
          <w:color w:val="000000"/>
          <w:kern w:val="0"/>
          <w:lang w:eastAsia="en-GB"/>
          <w14:ligatures w14:val="none"/>
        </w:rPr>
        <w:t xml:space="preserve">received from BHP for Oak Dam and was </w:t>
      </w:r>
      <w:r w:rsidRPr="005C12DB">
        <w:rPr>
          <w:rFonts w:eastAsia="Times New Roman" w:cs="Times New Roman"/>
          <w:color w:val="000000"/>
          <w:kern w:val="0"/>
          <w:lang w:eastAsia="en-GB"/>
          <w14:ligatures w14:val="none"/>
        </w:rPr>
        <w:t>spent on CAPs in FY25.</w:t>
      </w:r>
    </w:p>
    <w:p w14:paraId="593B468A" w14:textId="49D8D359" w:rsidR="005C12DB" w:rsidRPr="005C12DB" w:rsidRDefault="005C12DB" w:rsidP="005C12DB">
      <w:pPr>
        <w:numPr>
          <w:ilvl w:val="0"/>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b/>
          <w:bCs/>
          <w:color w:val="000000"/>
          <w:kern w:val="0"/>
          <w:lang w:eastAsia="en-GB"/>
          <w14:ligatures w14:val="none"/>
        </w:rPr>
        <w:t>Buckets of funding:</w:t>
      </w:r>
      <w:r w:rsidRPr="005C12D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A member </w:t>
      </w:r>
      <w:r w:rsidRPr="005C12DB">
        <w:rPr>
          <w:rFonts w:eastAsia="Times New Roman" w:cs="Times New Roman"/>
          <w:color w:val="000000"/>
          <w:kern w:val="0"/>
          <w:lang w:eastAsia="en-GB"/>
          <w14:ligatures w14:val="none"/>
        </w:rPr>
        <w:t>asked how many “buckets” of funds exist.</w:t>
      </w:r>
      <w:r w:rsidRPr="005C12DB">
        <w:rPr>
          <w:rFonts w:eastAsia="Times New Roman" w:cs="Times New Roman"/>
          <w:color w:val="000000"/>
          <w:kern w:val="0"/>
          <w:lang w:eastAsia="en-GB"/>
          <w14:ligatures w14:val="none"/>
        </w:rPr>
        <w:br/>
        <w:t xml:space="preserve">The Chair took the specific detail on notice but advised broadly that there are three main </w:t>
      </w:r>
      <w:r w:rsidR="00565990" w:rsidRPr="00CE729A">
        <w:rPr>
          <w:rFonts w:eastAsia="Times New Roman" w:cs="Times New Roman"/>
          <w:color w:val="000000"/>
          <w:kern w:val="0"/>
          <w:lang w:eastAsia="en-GB"/>
          <w14:ligatures w14:val="none"/>
        </w:rPr>
        <w:t>sources</w:t>
      </w:r>
      <w:r w:rsidRPr="005C12DB">
        <w:rPr>
          <w:rFonts w:eastAsia="Times New Roman" w:cs="Times New Roman"/>
          <w:color w:val="000000"/>
          <w:kern w:val="0"/>
          <w:lang w:eastAsia="en-GB"/>
          <w14:ligatures w14:val="none"/>
        </w:rPr>
        <w:t>:</w:t>
      </w:r>
    </w:p>
    <w:p w14:paraId="520E027C" w14:textId="32760D05" w:rsidR="005C12DB" w:rsidRPr="005C12DB" w:rsidRDefault="00565990" w:rsidP="005C12DB">
      <w:pPr>
        <w:numPr>
          <w:ilvl w:val="1"/>
          <w:numId w:val="15"/>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General Trust</w:t>
      </w:r>
    </w:p>
    <w:p w14:paraId="7E822D87" w14:textId="640181ED" w:rsidR="005C12DB" w:rsidRPr="005C12DB" w:rsidRDefault="00565990" w:rsidP="005C12DB">
      <w:pPr>
        <w:numPr>
          <w:ilvl w:val="1"/>
          <w:numId w:val="15"/>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Compensation Trust</w:t>
      </w:r>
    </w:p>
    <w:p w14:paraId="6FB539C3" w14:textId="77777777" w:rsidR="00565990" w:rsidRPr="00CE729A" w:rsidRDefault="00565990" w:rsidP="005C12DB">
      <w:pPr>
        <w:numPr>
          <w:ilvl w:val="1"/>
          <w:numId w:val="15"/>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KAC (the corporation)</w:t>
      </w:r>
    </w:p>
    <w:p w14:paraId="67A0E353" w14:textId="5134963E" w:rsidR="005C12DB" w:rsidRPr="005C12DB" w:rsidRDefault="00565990" w:rsidP="00565990">
      <w:pPr>
        <w:spacing w:before="100" w:beforeAutospacing="1" w:after="100" w:afterAutospacing="1" w:line="240" w:lineRule="auto"/>
        <w:ind w:left="720"/>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 xml:space="preserve">The Chair further </w:t>
      </w:r>
      <w:r w:rsidR="005C12DB" w:rsidRPr="005C12DB">
        <w:rPr>
          <w:rFonts w:eastAsia="Times New Roman" w:cs="Times New Roman"/>
          <w:color w:val="000000"/>
          <w:kern w:val="0"/>
          <w:lang w:eastAsia="en-GB"/>
          <w14:ligatures w14:val="none"/>
        </w:rPr>
        <w:t>noted that the CAPs budget is a </w:t>
      </w:r>
      <w:r w:rsidR="005C12DB" w:rsidRPr="005C12DB">
        <w:rPr>
          <w:rFonts w:eastAsia="Times New Roman" w:cs="Times New Roman"/>
          <w:i/>
          <w:iCs/>
          <w:color w:val="000000"/>
          <w:kern w:val="0"/>
          <w:lang w:eastAsia="en-GB"/>
          <w14:ligatures w14:val="none"/>
        </w:rPr>
        <w:t>live budget</w:t>
      </w:r>
      <w:r w:rsidR="005C12DB" w:rsidRPr="005C12DB">
        <w:rPr>
          <w:rFonts w:eastAsia="Times New Roman" w:cs="Times New Roman"/>
          <w:color w:val="000000"/>
          <w:kern w:val="0"/>
          <w:lang w:eastAsia="en-GB"/>
          <w14:ligatures w14:val="none"/>
        </w:rPr>
        <w:t xml:space="preserve"> and adjusts </w:t>
      </w:r>
      <w:r w:rsidRPr="00CE729A">
        <w:rPr>
          <w:rFonts w:eastAsia="Times New Roman" w:cs="Times New Roman"/>
          <w:color w:val="000000"/>
          <w:kern w:val="0"/>
          <w:lang w:eastAsia="en-GB"/>
          <w14:ligatures w14:val="none"/>
        </w:rPr>
        <w:t>throughou</w:t>
      </w:r>
      <w:r w:rsidR="00F77985">
        <w:rPr>
          <w:rFonts w:eastAsia="Times New Roman" w:cs="Times New Roman"/>
          <w:color w:val="000000"/>
          <w:kern w:val="0"/>
          <w:lang w:eastAsia="en-GB"/>
          <w14:ligatures w14:val="none"/>
        </w:rPr>
        <w:t xml:space="preserve">t.  A further question was asked about a payment KAC had received and the trust representative noted that was a separate matter. </w:t>
      </w:r>
    </w:p>
    <w:p w14:paraId="223DCC9B" w14:textId="6974B94A" w:rsidR="005C12DB" w:rsidRPr="005C12DB" w:rsidRDefault="005C12DB" w:rsidP="005C12DB">
      <w:pPr>
        <w:numPr>
          <w:ilvl w:val="0"/>
          <w:numId w:val="15"/>
        </w:numPr>
        <w:spacing w:before="100" w:beforeAutospacing="1" w:after="100" w:afterAutospacing="1" w:line="240" w:lineRule="auto"/>
        <w:rPr>
          <w:rFonts w:eastAsia="Times New Roman" w:cs="Times New Roman"/>
          <w:color w:val="000000"/>
          <w:kern w:val="0"/>
          <w:lang w:eastAsia="en-GB"/>
          <w14:ligatures w14:val="none"/>
        </w:rPr>
      </w:pPr>
      <w:r w:rsidRPr="005C12DB">
        <w:rPr>
          <w:rFonts w:eastAsia="Times New Roman" w:cs="Times New Roman"/>
          <w:b/>
          <w:bCs/>
          <w:color w:val="000000"/>
          <w:kern w:val="0"/>
          <w:lang w:eastAsia="en-GB"/>
          <w14:ligatures w14:val="none"/>
        </w:rPr>
        <w:t>Where today’s approved funds go:</w:t>
      </w:r>
      <w:r w:rsidRPr="005C12DB">
        <w:rPr>
          <w:rFonts w:eastAsia="Times New Roman" w:cs="Times New Roman"/>
          <w:color w:val="000000"/>
          <w:kern w:val="0"/>
          <w:lang w:eastAsia="en-GB"/>
          <w14:ligatures w14:val="none"/>
        </w:rPr>
        <w:br/>
      </w:r>
      <w:r w:rsidR="00F77985">
        <w:rPr>
          <w:rFonts w:eastAsia="Times New Roman" w:cs="Times New Roman"/>
          <w:color w:val="000000"/>
          <w:kern w:val="0"/>
          <w:lang w:eastAsia="en-GB"/>
          <w14:ligatures w14:val="none"/>
        </w:rPr>
        <w:t xml:space="preserve">A member </w:t>
      </w:r>
      <w:r w:rsidRPr="005C12DB">
        <w:rPr>
          <w:rFonts w:eastAsia="Times New Roman" w:cs="Times New Roman"/>
          <w:color w:val="000000"/>
          <w:kern w:val="0"/>
          <w:lang w:eastAsia="en-GB"/>
          <w14:ligatures w14:val="none"/>
        </w:rPr>
        <w:t>asked where the funds being approved would be allocated.</w:t>
      </w:r>
      <w:r w:rsidRPr="005C12DB">
        <w:rPr>
          <w:rFonts w:eastAsia="Times New Roman" w:cs="Times New Roman"/>
          <w:color w:val="000000"/>
          <w:kern w:val="0"/>
          <w:lang w:eastAsia="en-GB"/>
          <w14:ligatures w14:val="none"/>
        </w:rPr>
        <w:br/>
      </w:r>
      <w:r w:rsidR="00565990" w:rsidRPr="00CE729A">
        <w:rPr>
          <w:rFonts w:eastAsia="Times New Roman" w:cs="Times New Roman"/>
          <w:color w:val="000000"/>
          <w:kern w:val="0"/>
          <w:lang w:eastAsia="en-GB"/>
          <w14:ligatures w14:val="none"/>
        </w:rPr>
        <w:t>It was confirmed</w:t>
      </w:r>
      <w:r w:rsidRPr="005C12DB">
        <w:rPr>
          <w:rFonts w:eastAsia="Times New Roman" w:cs="Times New Roman"/>
          <w:color w:val="000000"/>
          <w:kern w:val="0"/>
          <w:lang w:eastAsia="en-GB"/>
          <w14:ligatures w14:val="none"/>
        </w:rPr>
        <w:t> that funds appropriated under the resolution go directly to the CAPs budget.</w:t>
      </w:r>
    </w:p>
    <w:p w14:paraId="69E6F394" w14:textId="37DF2DE7" w:rsidR="005C12DB" w:rsidRDefault="005C12DB" w:rsidP="00BC1B9B">
      <w:pPr>
        <w:spacing w:before="100" w:beforeAutospacing="1" w:after="100" w:afterAutospacing="1" w:line="240" w:lineRule="auto"/>
        <w:rPr>
          <w:rFonts w:eastAsia="Times New Roman" w:cs="Times New Roman"/>
          <w:color w:val="000000"/>
          <w:kern w:val="0"/>
          <w:lang w:eastAsia="en-GB"/>
          <w14:ligatures w14:val="none"/>
        </w:rPr>
      </w:pPr>
    </w:p>
    <w:p w14:paraId="4C99389B" w14:textId="77777777" w:rsidR="00685872" w:rsidRPr="00CE729A" w:rsidRDefault="00685872" w:rsidP="00BC1B9B">
      <w:pPr>
        <w:spacing w:before="100" w:beforeAutospacing="1" w:after="100" w:afterAutospacing="1" w:line="240" w:lineRule="auto"/>
        <w:rPr>
          <w:rFonts w:eastAsia="Times New Roman" w:cs="Times New Roman"/>
          <w:color w:val="000000"/>
          <w:kern w:val="0"/>
          <w:lang w:eastAsia="en-GB"/>
          <w14:ligatures w14:val="none"/>
        </w:rPr>
      </w:pPr>
    </w:p>
    <w:p w14:paraId="30F36CDF" w14:textId="3859BF37" w:rsidR="00565990" w:rsidRPr="00CE729A" w:rsidRDefault="00565990"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The following special consent resolution was put forward:</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3005"/>
        <w:gridCol w:w="3005"/>
        <w:gridCol w:w="3006"/>
      </w:tblGrid>
      <w:tr w:rsidR="00565990" w:rsidRPr="00CE729A" w14:paraId="0C03B458" w14:textId="77777777" w:rsidTr="00C74EF2">
        <w:tc>
          <w:tcPr>
            <w:tcW w:w="9016" w:type="dxa"/>
            <w:gridSpan w:val="3"/>
            <w:shd w:val="clear" w:color="auto" w:fill="FAE2D5" w:themeFill="accent2" w:themeFillTint="33"/>
          </w:tcPr>
          <w:p w14:paraId="5C217EA0" w14:textId="75959A1C"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lastRenderedPageBreak/>
              <w:t>Motion:</w:t>
            </w:r>
            <w:r w:rsidRPr="00CE729A">
              <w:rPr>
                <w:rFonts w:eastAsia="Times New Roman" w:cs="Times New Roman"/>
                <w:color w:val="000000"/>
                <w:kern w:val="0"/>
                <w:lang w:eastAsia="en-GB"/>
                <w14:ligatures w14:val="none"/>
              </w:rPr>
              <w:br/>
            </w:r>
            <w:r w:rsidRPr="00CE729A">
              <w:rPr>
                <w:rFonts w:cs="AppleSystemUIFont"/>
                <w:kern w:val="0"/>
                <w:lang w:val="en-GB"/>
              </w:rPr>
              <w:t>Proposed under 4.5 of the Trust Deed, the Members hereby consent to the Trustee applying or appropriating all income accumulated in the Accounting Period ending 30 June 2025 in pursuit of the Trust’s Charitable Object.</w:t>
            </w:r>
          </w:p>
        </w:tc>
      </w:tr>
      <w:tr w:rsidR="00565990" w:rsidRPr="00CE729A" w14:paraId="61BF843C" w14:textId="77777777" w:rsidTr="00C74EF2">
        <w:tc>
          <w:tcPr>
            <w:tcW w:w="3005" w:type="dxa"/>
            <w:shd w:val="clear" w:color="auto" w:fill="FAE2D5" w:themeFill="accent2" w:themeFillTint="33"/>
          </w:tcPr>
          <w:p w14:paraId="052A3CE2"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406E6452"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660B7CCC"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r>
      <w:tr w:rsidR="00565990" w:rsidRPr="00CE729A" w14:paraId="75D1F999" w14:textId="77777777" w:rsidTr="00C74EF2">
        <w:tc>
          <w:tcPr>
            <w:tcW w:w="3005" w:type="dxa"/>
            <w:shd w:val="clear" w:color="auto" w:fill="FAE2D5" w:themeFill="accent2" w:themeFillTint="33"/>
          </w:tcPr>
          <w:p w14:paraId="0B40E1BE" w14:textId="55B49955"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Moved: </w:t>
            </w:r>
            <w:r w:rsidRPr="00CE729A">
              <w:rPr>
                <w:rFonts w:eastAsia="Times New Roman" w:cs="Times New Roman"/>
                <w:color w:val="000000"/>
                <w:kern w:val="0"/>
                <w:lang w:eastAsia="en-GB"/>
                <w14:ligatures w14:val="none"/>
              </w:rPr>
              <w:t>Tjiangu Thomas</w:t>
            </w:r>
          </w:p>
        </w:tc>
        <w:tc>
          <w:tcPr>
            <w:tcW w:w="3005" w:type="dxa"/>
            <w:shd w:val="clear" w:color="auto" w:fill="FAE2D5" w:themeFill="accent2" w:themeFillTint="33"/>
          </w:tcPr>
          <w:p w14:paraId="5320F7BC" w14:textId="4E2A7E50"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Seconded: </w:t>
            </w:r>
            <w:r w:rsidRPr="00CE729A">
              <w:rPr>
                <w:rFonts w:eastAsia="Times New Roman" w:cs="Times New Roman"/>
                <w:color w:val="000000"/>
                <w:kern w:val="0"/>
                <w:lang w:eastAsia="en-GB"/>
                <w14:ligatures w14:val="none"/>
              </w:rPr>
              <w:t>Aaron Thomas</w:t>
            </w:r>
          </w:p>
        </w:tc>
        <w:tc>
          <w:tcPr>
            <w:tcW w:w="3006" w:type="dxa"/>
            <w:shd w:val="clear" w:color="auto" w:fill="FAE2D5" w:themeFill="accent2" w:themeFillTint="33"/>
          </w:tcPr>
          <w:p w14:paraId="32CCCC9A" w14:textId="44A83593"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Outcome: </w:t>
            </w:r>
            <w:r w:rsidRPr="00CE729A">
              <w:rPr>
                <w:rFonts w:eastAsia="Times New Roman" w:cs="Times New Roman"/>
                <w:color w:val="000000"/>
                <w:kern w:val="0"/>
                <w:lang w:eastAsia="en-GB"/>
                <w14:ligatures w14:val="none"/>
              </w:rPr>
              <w:t>Carried</w:t>
            </w:r>
          </w:p>
        </w:tc>
      </w:tr>
      <w:tr w:rsidR="00565990" w:rsidRPr="00CE729A" w14:paraId="30A87318" w14:textId="77777777" w:rsidTr="00C74EF2">
        <w:tc>
          <w:tcPr>
            <w:tcW w:w="3005" w:type="dxa"/>
            <w:shd w:val="clear" w:color="auto" w:fill="FAE2D5" w:themeFill="accent2" w:themeFillTint="33"/>
          </w:tcPr>
          <w:p w14:paraId="136151A1"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1785484F"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6F33C8BA" w14:textId="77777777"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p>
        </w:tc>
      </w:tr>
      <w:tr w:rsidR="00565990" w:rsidRPr="00CE729A" w14:paraId="575B96B2" w14:textId="77777777" w:rsidTr="00C74EF2">
        <w:tc>
          <w:tcPr>
            <w:tcW w:w="3005" w:type="dxa"/>
            <w:shd w:val="clear" w:color="auto" w:fill="FAE2D5" w:themeFill="accent2" w:themeFillTint="33"/>
          </w:tcPr>
          <w:p w14:paraId="64CDC436" w14:textId="27EC92EC"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Abstained: </w:t>
            </w:r>
            <w:r w:rsidRPr="00CE729A">
              <w:rPr>
                <w:rFonts w:eastAsia="Times New Roman" w:cs="Times New Roman"/>
                <w:color w:val="000000"/>
                <w:kern w:val="0"/>
                <w:lang w:eastAsia="en-GB"/>
                <w14:ligatures w14:val="none"/>
              </w:rPr>
              <w:t>6</w:t>
            </w:r>
          </w:p>
        </w:tc>
        <w:tc>
          <w:tcPr>
            <w:tcW w:w="3005" w:type="dxa"/>
            <w:shd w:val="clear" w:color="auto" w:fill="FAE2D5" w:themeFill="accent2" w:themeFillTint="33"/>
          </w:tcPr>
          <w:p w14:paraId="44ED31D2" w14:textId="6F839F4D"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In favour: </w:t>
            </w:r>
            <w:r w:rsidRPr="00CE729A">
              <w:rPr>
                <w:rFonts w:eastAsia="Times New Roman" w:cs="Times New Roman"/>
                <w:color w:val="000000"/>
                <w:kern w:val="0"/>
                <w:lang w:eastAsia="en-GB"/>
                <w14:ligatures w14:val="none"/>
              </w:rPr>
              <w:t>112</w:t>
            </w:r>
          </w:p>
        </w:tc>
        <w:tc>
          <w:tcPr>
            <w:tcW w:w="3006" w:type="dxa"/>
            <w:shd w:val="clear" w:color="auto" w:fill="FAE2D5" w:themeFill="accent2" w:themeFillTint="33"/>
          </w:tcPr>
          <w:p w14:paraId="5A9D15D6" w14:textId="0718028C" w:rsidR="00565990" w:rsidRPr="00CE729A" w:rsidRDefault="00565990"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Against: </w:t>
            </w:r>
            <w:r w:rsidR="00C74EF2" w:rsidRPr="00CE729A">
              <w:rPr>
                <w:rFonts w:eastAsia="Times New Roman" w:cs="Times New Roman"/>
                <w:color w:val="000000"/>
                <w:kern w:val="0"/>
                <w:lang w:eastAsia="en-GB"/>
                <w14:ligatures w14:val="none"/>
              </w:rPr>
              <w:t>17</w:t>
            </w:r>
          </w:p>
        </w:tc>
      </w:tr>
    </w:tbl>
    <w:p w14:paraId="6D768564" w14:textId="5C2BCE29" w:rsidR="00BC1B9B" w:rsidRPr="00CE729A" w:rsidRDefault="00C74EF2"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 xml:space="preserve">Voting type was a show of hands with two-thirds majority, and no proxies were counted, as per the requirements of a special consent resolution for the compensation trust. </w:t>
      </w:r>
    </w:p>
    <w:p w14:paraId="2CDEA3B5" w14:textId="77777777" w:rsidR="00C74EF2" w:rsidRPr="00CE729A" w:rsidRDefault="00C74EF2" w:rsidP="00BC1B9B">
      <w:pPr>
        <w:spacing w:before="100" w:beforeAutospacing="1" w:after="100" w:afterAutospacing="1" w:line="240" w:lineRule="auto"/>
        <w:rPr>
          <w:rFonts w:eastAsia="Times New Roman" w:cs="Times New Roman"/>
          <w:color w:val="000000"/>
          <w:kern w:val="0"/>
          <w:lang w:eastAsia="en-GB"/>
          <w14:ligatures w14:val="none"/>
        </w:rPr>
      </w:pPr>
    </w:p>
    <w:tbl>
      <w:tblPr>
        <w:tblStyle w:val="TableGrid"/>
        <w:tblW w:w="0" w:type="auto"/>
        <w:tblLook w:val="04A0" w:firstRow="1" w:lastRow="0" w:firstColumn="1" w:lastColumn="0" w:noHBand="0" w:noVBand="1"/>
      </w:tblPr>
      <w:tblGrid>
        <w:gridCol w:w="9016"/>
      </w:tblGrid>
      <w:tr w:rsidR="00C74EF2" w:rsidRPr="00CE729A" w14:paraId="47833918" w14:textId="77777777" w:rsidTr="00C74EF2">
        <w:tc>
          <w:tcPr>
            <w:tcW w:w="9016" w:type="dxa"/>
            <w:shd w:val="clear" w:color="auto" w:fill="D9D9D9" w:themeFill="background1" w:themeFillShade="D9"/>
          </w:tcPr>
          <w:p w14:paraId="0B89FB88" w14:textId="6A6BB541" w:rsidR="00C74EF2" w:rsidRPr="00CE729A" w:rsidRDefault="00C74EF2" w:rsidP="00C74EF2">
            <w:pPr>
              <w:pStyle w:val="ListParagraph"/>
              <w:numPr>
                <w:ilvl w:val="0"/>
                <w:numId w:val="1"/>
              </w:numPr>
              <w:rPr>
                <w:b/>
                <w:bCs/>
                <w:lang w:eastAsia="en-GB"/>
              </w:rPr>
            </w:pPr>
            <w:r w:rsidRPr="00CE729A">
              <w:rPr>
                <w:b/>
                <w:bCs/>
                <w:lang w:eastAsia="en-GB"/>
              </w:rPr>
              <w:t>Members’ Petition to Remove Directors</w:t>
            </w:r>
          </w:p>
        </w:tc>
      </w:tr>
    </w:tbl>
    <w:p w14:paraId="7E2A241C" w14:textId="02D44371"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 xml:space="preserve">The Chair advised that, under the Rule Book, members may bring a resolution to remove directors where at least 10% of eligible members support it by petition. This </w:t>
      </w:r>
      <w:r w:rsidRPr="00CE729A">
        <w:rPr>
          <w:rFonts w:eastAsia="Times New Roman" w:cs="Times New Roman"/>
          <w:color w:val="000000"/>
          <w:kern w:val="0"/>
          <w:lang w:eastAsia="en-GB"/>
          <w14:ligatures w14:val="none"/>
        </w:rPr>
        <w:t>wa</w:t>
      </w:r>
      <w:r w:rsidRPr="00C74EF2">
        <w:rPr>
          <w:rFonts w:eastAsia="Times New Roman" w:cs="Times New Roman"/>
          <w:color w:val="000000"/>
          <w:kern w:val="0"/>
          <w:lang w:eastAsia="en-GB"/>
          <w14:ligatures w14:val="none"/>
        </w:rPr>
        <w:t>s the third time in four years that such a petition ha</w:t>
      </w:r>
      <w:r w:rsidRPr="00CE729A">
        <w:rPr>
          <w:rFonts w:eastAsia="Times New Roman" w:cs="Times New Roman"/>
          <w:color w:val="000000"/>
          <w:kern w:val="0"/>
          <w:lang w:eastAsia="en-GB"/>
          <w14:ligatures w14:val="none"/>
        </w:rPr>
        <w:t>d</w:t>
      </w:r>
      <w:r w:rsidRPr="00C74EF2">
        <w:rPr>
          <w:rFonts w:eastAsia="Times New Roman" w:cs="Times New Roman"/>
          <w:color w:val="000000"/>
          <w:kern w:val="0"/>
          <w:lang w:eastAsia="en-GB"/>
          <w14:ligatures w14:val="none"/>
        </w:rPr>
        <w:t xml:space="preserve"> been received. A valid </w:t>
      </w:r>
      <w:r w:rsidR="00F77985">
        <w:rPr>
          <w:rFonts w:eastAsia="Times New Roman" w:cs="Times New Roman"/>
          <w:color w:val="000000"/>
          <w:kern w:val="0"/>
          <w:lang w:eastAsia="en-GB"/>
          <w14:ligatures w14:val="none"/>
        </w:rPr>
        <w:t xml:space="preserve">resolution </w:t>
      </w:r>
      <w:r w:rsidRPr="00C74EF2">
        <w:rPr>
          <w:rFonts w:eastAsia="Times New Roman" w:cs="Times New Roman"/>
          <w:color w:val="000000"/>
          <w:kern w:val="0"/>
          <w:lang w:eastAsia="en-GB"/>
          <w14:ligatures w14:val="none"/>
        </w:rPr>
        <w:t xml:space="preserve">had been </w:t>
      </w:r>
      <w:proofErr w:type="gramStart"/>
      <w:r w:rsidR="00F77985">
        <w:rPr>
          <w:rFonts w:eastAsia="Times New Roman" w:cs="Times New Roman"/>
          <w:color w:val="000000"/>
          <w:kern w:val="0"/>
          <w:lang w:eastAsia="en-GB"/>
          <w14:ligatures w14:val="none"/>
        </w:rPr>
        <w:t xml:space="preserve">received </w:t>
      </w:r>
      <w:r w:rsidRPr="00C74EF2">
        <w:rPr>
          <w:rFonts w:eastAsia="Times New Roman" w:cs="Times New Roman"/>
          <w:color w:val="000000"/>
          <w:kern w:val="0"/>
          <w:lang w:eastAsia="en-GB"/>
          <w14:ligatures w14:val="none"/>
        </w:rPr>
        <w:t xml:space="preserve"> seeking</w:t>
      </w:r>
      <w:proofErr w:type="gramEnd"/>
      <w:r w:rsidRPr="00C74EF2">
        <w:rPr>
          <w:rFonts w:eastAsia="Times New Roman" w:cs="Times New Roman"/>
          <w:color w:val="000000"/>
          <w:kern w:val="0"/>
          <w:lang w:eastAsia="en-GB"/>
          <w14:ligatures w14:val="none"/>
        </w:rPr>
        <w:t xml:space="preserve"> to remove the entire Board, </w:t>
      </w:r>
      <w:r w:rsidRPr="00CE729A">
        <w:rPr>
          <w:rFonts w:eastAsia="Times New Roman" w:cs="Times New Roman"/>
          <w:color w:val="000000"/>
          <w:kern w:val="0"/>
          <w:lang w:eastAsia="en-GB"/>
          <w14:ligatures w14:val="none"/>
        </w:rPr>
        <w:t>which includes</w:t>
      </w:r>
      <w:r w:rsidRPr="00C74EF2">
        <w:rPr>
          <w:rFonts w:eastAsia="Times New Roman" w:cs="Times New Roman"/>
          <w:color w:val="000000"/>
          <w:kern w:val="0"/>
          <w:lang w:eastAsia="en-GB"/>
          <w14:ligatures w14:val="none"/>
        </w:rPr>
        <w:t xml:space="preserve"> the independent director.</w:t>
      </w:r>
    </w:p>
    <w:p w14:paraId="31B8306C" w14:textId="77777777"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The Chair noted that, from his perspective and on behalf of the Board, the organisation is beginning to make meaningful progress, and the removal of the full Board at this stage may disrupt this development. He then handed the floor to Elaine Kite, the spokesperson for the petition.</w:t>
      </w:r>
    </w:p>
    <w:p w14:paraId="02266872" w14:textId="77777777" w:rsidR="00C74EF2" w:rsidRPr="00C74EF2" w:rsidRDefault="00C74EF2" w:rsidP="00C74EF2">
      <w:pPr>
        <w:spacing w:before="100" w:beforeAutospacing="1" w:after="100" w:afterAutospacing="1" w:line="240" w:lineRule="auto"/>
        <w:outlineLvl w:val="3"/>
        <w:rPr>
          <w:rFonts w:eastAsia="Times New Roman" w:cs="Times New Roman"/>
          <w:b/>
          <w:bCs/>
          <w:color w:val="000000"/>
          <w:kern w:val="0"/>
          <w:lang w:eastAsia="en-GB"/>
          <w14:ligatures w14:val="none"/>
        </w:rPr>
      </w:pPr>
      <w:r w:rsidRPr="00C74EF2">
        <w:rPr>
          <w:rFonts w:eastAsia="Times New Roman" w:cs="Times New Roman"/>
          <w:b/>
          <w:bCs/>
          <w:color w:val="000000"/>
          <w:kern w:val="0"/>
          <w:lang w:eastAsia="en-GB"/>
          <w14:ligatures w14:val="none"/>
        </w:rPr>
        <w:t>Presentation of the Petition</w:t>
      </w:r>
    </w:p>
    <w:p w14:paraId="16817C4A" w14:textId="5A10DE55"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 xml:space="preserve">Elaine </w:t>
      </w:r>
      <w:r w:rsidRPr="00CE729A">
        <w:rPr>
          <w:rFonts w:eastAsia="Times New Roman" w:cs="Times New Roman"/>
          <w:color w:val="000000"/>
          <w:kern w:val="0"/>
          <w:lang w:eastAsia="en-GB"/>
          <w14:ligatures w14:val="none"/>
        </w:rPr>
        <w:t xml:space="preserve">Kite </w:t>
      </w:r>
      <w:r w:rsidRPr="00C74EF2">
        <w:rPr>
          <w:rFonts w:eastAsia="Times New Roman" w:cs="Times New Roman"/>
          <w:color w:val="000000"/>
          <w:kern w:val="0"/>
          <w:lang w:eastAsia="en-GB"/>
          <w14:ligatures w14:val="none"/>
        </w:rPr>
        <w:t xml:space="preserve">thanked the members who signed the petition and stated it reflected a lack of confidence in the current directorship. She noted this is a right of the membership under the Rule Book. </w:t>
      </w:r>
      <w:r w:rsidRPr="00CE729A">
        <w:rPr>
          <w:rFonts w:eastAsia="Times New Roman" w:cs="Times New Roman"/>
          <w:color w:val="000000"/>
          <w:kern w:val="0"/>
          <w:lang w:eastAsia="en-GB"/>
          <w14:ligatures w14:val="none"/>
        </w:rPr>
        <w:t>Kite</w:t>
      </w:r>
      <w:r w:rsidRPr="00C74EF2">
        <w:rPr>
          <w:rFonts w:eastAsia="Times New Roman" w:cs="Times New Roman"/>
          <w:color w:val="000000"/>
          <w:kern w:val="0"/>
          <w:lang w:eastAsia="en-GB"/>
          <w14:ligatures w14:val="none"/>
        </w:rPr>
        <w:t xml:space="preserve"> expressed concerns that members are not always afforded adequate opportunity to speak, and that members must have the right to ask questions about matters affecting them.</w:t>
      </w:r>
    </w:p>
    <w:p w14:paraId="0089D012" w14:textId="371E3510"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 xml:space="preserve">She raised concerns relating to CAPs, expectations of Board conduct, and her belief that the community is not “thriving.” </w:t>
      </w:r>
      <w:r w:rsidRPr="00CE729A">
        <w:rPr>
          <w:rFonts w:eastAsia="Times New Roman" w:cs="Times New Roman"/>
          <w:color w:val="000000"/>
          <w:kern w:val="0"/>
          <w:lang w:eastAsia="en-GB"/>
          <w14:ligatures w14:val="none"/>
        </w:rPr>
        <w:t>Kite</w:t>
      </w:r>
      <w:r w:rsidRPr="00C74EF2">
        <w:rPr>
          <w:rFonts w:eastAsia="Times New Roman" w:cs="Times New Roman"/>
          <w:color w:val="000000"/>
          <w:kern w:val="0"/>
          <w:lang w:eastAsia="en-GB"/>
          <w14:ligatures w14:val="none"/>
        </w:rPr>
        <w:t xml:space="preserve"> also expressed concerns from Elders regarding respect. She stated that members have a choice: remove the entire Board and “start afresh,” or retain those directors whose terms continue and follow the standard election process. She appealed to members to consider this carefully when voting.</w:t>
      </w:r>
    </w:p>
    <w:p w14:paraId="41FFFAF6" w14:textId="77777777" w:rsidR="00C74EF2" w:rsidRPr="00C74EF2" w:rsidRDefault="00C74EF2" w:rsidP="00C74EF2">
      <w:pPr>
        <w:spacing w:before="100" w:beforeAutospacing="1" w:after="100" w:afterAutospacing="1" w:line="240" w:lineRule="auto"/>
        <w:outlineLvl w:val="3"/>
        <w:rPr>
          <w:rFonts w:eastAsia="Times New Roman" w:cs="Times New Roman"/>
          <w:b/>
          <w:bCs/>
          <w:color w:val="000000"/>
          <w:kern w:val="0"/>
          <w:lang w:eastAsia="en-GB"/>
          <w14:ligatures w14:val="none"/>
        </w:rPr>
      </w:pPr>
      <w:r w:rsidRPr="00C74EF2">
        <w:rPr>
          <w:rFonts w:eastAsia="Times New Roman" w:cs="Times New Roman"/>
          <w:b/>
          <w:bCs/>
          <w:color w:val="000000"/>
          <w:kern w:val="0"/>
          <w:lang w:eastAsia="en-GB"/>
          <w14:ligatures w14:val="none"/>
        </w:rPr>
        <w:t>Responses from Directors</w:t>
      </w:r>
    </w:p>
    <w:p w14:paraId="144B8098" w14:textId="6AA0B12B" w:rsidR="00C74EF2" w:rsidRPr="00C74EF2" w:rsidRDefault="00C74EF2" w:rsidP="00C74EF2">
      <w:pPr>
        <w:numPr>
          <w:ilvl w:val="0"/>
          <w:numId w:val="16"/>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Michael Turner</w:t>
      </w:r>
      <w:r w:rsidRPr="00C74EF2">
        <w:rPr>
          <w:rFonts w:eastAsia="Times New Roman" w:cs="Times New Roman"/>
          <w:color w:val="000000"/>
          <w:kern w:val="0"/>
          <w:lang w:eastAsia="en-GB"/>
          <w14:ligatures w14:val="none"/>
        </w:rPr>
        <w:t xml:space="preserve"> responded, asking what the community felt the Board had done to warrant removal. </w:t>
      </w:r>
      <w:r w:rsidRPr="00CE729A">
        <w:rPr>
          <w:rFonts w:eastAsia="Times New Roman" w:cs="Times New Roman"/>
          <w:color w:val="000000"/>
          <w:kern w:val="0"/>
          <w:lang w:eastAsia="en-GB"/>
          <w14:ligatures w14:val="none"/>
        </w:rPr>
        <w:t>Turner</w:t>
      </w:r>
      <w:r w:rsidRPr="00C74EF2">
        <w:rPr>
          <w:rFonts w:eastAsia="Times New Roman" w:cs="Times New Roman"/>
          <w:color w:val="000000"/>
          <w:kern w:val="0"/>
          <w:lang w:eastAsia="en-GB"/>
          <w14:ligatures w14:val="none"/>
        </w:rPr>
        <w:t xml:space="preserve"> spoke about the historical reputation of </w:t>
      </w:r>
      <w:proofErr w:type="spellStart"/>
      <w:r w:rsidRPr="00C74EF2">
        <w:rPr>
          <w:rFonts w:eastAsia="Times New Roman" w:cs="Times New Roman"/>
          <w:color w:val="000000"/>
          <w:kern w:val="0"/>
          <w:lang w:eastAsia="en-GB"/>
          <w14:ligatures w14:val="none"/>
        </w:rPr>
        <w:t>Kokatha</w:t>
      </w:r>
      <w:proofErr w:type="spellEnd"/>
      <w:r w:rsidRPr="00C74EF2">
        <w:rPr>
          <w:rFonts w:eastAsia="Times New Roman" w:cs="Times New Roman"/>
          <w:color w:val="000000"/>
          <w:kern w:val="0"/>
          <w:lang w:eastAsia="en-GB"/>
          <w14:ligatures w14:val="none"/>
        </w:rPr>
        <w:t xml:space="preserve">, stating it had previously been damaged and difficult to work with, and </w:t>
      </w:r>
      <w:r w:rsidRPr="00C74EF2">
        <w:rPr>
          <w:rFonts w:eastAsia="Times New Roman" w:cs="Times New Roman"/>
          <w:color w:val="000000"/>
          <w:kern w:val="0"/>
          <w:lang w:eastAsia="en-GB"/>
          <w14:ligatures w14:val="none"/>
        </w:rPr>
        <w:lastRenderedPageBreak/>
        <w:t xml:space="preserve">emphasised that the Board is working to represent all </w:t>
      </w:r>
      <w:proofErr w:type="spellStart"/>
      <w:r w:rsidRPr="00C74EF2">
        <w:rPr>
          <w:rFonts w:eastAsia="Times New Roman" w:cs="Times New Roman"/>
          <w:color w:val="000000"/>
          <w:kern w:val="0"/>
          <w:lang w:eastAsia="en-GB"/>
          <w14:ligatures w14:val="none"/>
        </w:rPr>
        <w:t>Kokatha</w:t>
      </w:r>
      <w:proofErr w:type="spellEnd"/>
      <w:r w:rsidRPr="00C74EF2">
        <w:rPr>
          <w:rFonts w:eastAsia="Times New Roman" w:cs="Times New Roman"/>
          <w:color w:val="000000"/>
          <w:kern w:val="0"/>
          <w:lang w:eastAsia="en-GB"/>
          <w14:ligatures w14:val="none"/>
        </w:rPr>
        <w:t xml:space="preserve"> people, not individuals or family groups.</w:t>
      </w:r>
    </w:p>
    <w:p w14:paraId="2F910243" w14:textId="2E88D0A5" w:rsidR="00C74EF2" w:rsidRPr="00C74EF2" w:rsidRDefault="00C74EF2" w:rsidP="00C74EF2">
      <w:pPr>
        <w:numPr>
          <w:ilvl w:val="0"/>
          <w:numId w:val="16"/>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Joyleen Thomas</w:t>
      </w:r>
      <w:r w:rsidRPr="00C74EF2">
        <w:rPr>
          <w:rFonts w:eastAsia="Times New Roman" w:cs="Times New Roman"/>
          <w:color w:val="000000"/>
          <w:kern w:val="0"/>
          <w:lang w:eastAsia="en-GB"/>
          <w14:ligatures w14:val="none"/>
        </w:rPr>
        <w:t> </w:t>
      </w:r>
      <w:r w:rsidRPr="00CE729A">
        <w:rPr>
          <w:rFonts w:eastAsia="Times New Roman" w:cs="Times New Roman"/>
          <w:color w:val="000000"/>
          <w:kern w:val="0"/>
          <w:lang w:eastAsia="en-GB"/>
          <w14:ligatures w14:val="none"/>
        </w:rPr>
        <w:t>added</w:t>
      </w:r>
      <w:r w:rsidRPr="00C74EF2">
        <w:rPr>
          <w:rFonts w:eastAsia="Times New Roman" w:cs="Times New Roman"/>
          <w:color w:val="000000"/>
          <w:kern w:val="0"/>
          <w:lang w:eastAsia="en-GB"/>
          <w14:ligatures w14:val="none"/>
        </w:rPr>
        <w:t xml:space="preserve"> that the petition places the Corporation’s reputation at risk, reinforcing negative stereotypes and giving stakeholders the impression of instability. </w:t>
      </w:r>
      <w:r w:rsidRPr="00CE729A">
        <w:rPr>
          <w:rFonts w:eastAsia="Times New Roman" w:cs="Times New Roman"/>
          <w:color w:val="000000"/>
          <w:kern w:val="0"/>
          <w:lang w:eastAsia="en-GB"/>
          <w14:ligatures w14:val="none"/>
        </w:rPr>
        <w:t>She</w:t>
      </w:r>
      <w:r w:rsidRPr="00C74EF2">
        <w:rPr>
          <w:rFonts w:eastAsia="Times New Roman" w:cs="Times New Roman"/>
          <w:color w:val="000000"/>
          <w:kern w:val="0"/>
          <w:lang w:eastAsia="en-GB"/>
          <w14:ligatures w14:val="none"/>
        </w:rPr>
        <w:t xml:space="preserve"> asked members not to support the petition, noting its potentially damaging national impact.</w:t>
      </w:r>
    </w:p>
    <w:p w14:paraId="6910A346" w14:textId="3998F038" w:rsidR="00C74EF2" w:rsidRPr="00C74EF2" w:rsidRDefault="00C74EF2" w:rsidP="00C74EF2">
      <w:pPr>
        <w:numPr>
          <w:ilvl w:val="0"/>
          <w:numId w:val="16"/>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Carly Chamberlain</w:t>
      </w:r>
      <w:r w:rsidRPr="00C74EF2">
        <w:rPr>
          <w:rFonts w:eastAsia="Times New Roman" w:cs="Times New Roman"/>
          <w:color w:val="000000"/>
          <w:kern w:val="0"/>
          <w:lang w:eastAsia="en-GB"/>
          <w14:ligatures w14:val="none"/>
        </w:rPr>
        <w:t xml:space="preserve"> spoke about the importance of creating a stable and positive environment for staff and stakeholders. </w:t>
      </w:r>
      <w:r w:rsidRPr="00CE729A">
        <w:rPr>
          <w:rFonts w:eastAsia="Times New Roman" w:cs="Times New Roman"/>
          <w:color w:val="000000"/>
          <w:kern w:val="0"/>
          <w:lang w:eastAsia="en-GB"/>
          <w14:ligatures w14:val="none"/>
        </w:rPr>
        <w:t>She</w:t>
      </w:r>
      <w:r w:rsidRPr="00C74EF2">
        <w:rPr>
          <w:rFonts w:eastAsia="Times New Roman" w:cs="Times New Roman"/>
          <w:color w:val="000000"/>
          <w:kern w:val="0"/>
          <w:lang w:eastAsia="en-GB"/>
          <w14:ligatures w14:val="none"/>
        </w:rPr>
        <w:t xml:space="preserve"> highlighted upward trends within the organisation, including new programs and progress across several areas, cautioning that the outcomes of electing a completely new Board would be unpredictable. </w:t>
      </w:r>
      <w:r w:rsidRPr="00CE729A">
        <w:rPr>
          <w:rFonts w:eastAsia="Times New Roman" w:cs="Times New Roman"/>
          <w:color w:val="000000"/>
          <w:kern w:val="0"/>
          <w:lang w:eastAsia="en-GB"/>
          <w14:ligatures w14:val="none"/>
        </w:rPr>
        <w:t>Chamberlain also</w:t>
      </w:r>
      <w:r w:rsidRPr="00C74EF2">
        <w:rPr>
          <w:rFonts w:eastAsia="Times New Roman" w:cs="Times New Roman"/>
          <w:color w:val="000000"/>
          <w:kern w:val="0"/>
          <w:lang w:eastAsia="en-GB"/>
          <w14:ligatures w14:val="none"/>
        </w:rPr>
        <w:t xml:space="preserve"> encouraged members to think carefully before voting.</w:t>
      </w:r>
    </w:p>
    <w:p w14:paraId="3E549397" w14:textId="77777777" w:rsidR="00C74EF2" w:rsidRPr="00C74EF2" w:rsidRDefault="00C74EF2" w:rsidP="00C74EF2">
      <w:pPr>
        <w:spacing w:before="100" w:beforeAutospacing="1" w:after="100" w:afterAutospacing="1" w:line="240" w:lineRule="auto"/>
        <w:outlineLvl w:val="3"/>
        <w:rPr>
          <w:rFonts w:eastAsia="Times New Roman" w:cs="Times New Roman"/>
          <w:b/>
          <w:bCs/>
          <w:color w:val="000000"/>
          <w:kern w:val="0"/>
          <w:lang w:eastAsia="en-GB"/>
          <w14:ligatures w14:val="none"/>
        </w:rPr>
      </w:pPr>
      <w:r w:rsidRPr="00C74EF2">
        <w:rPr>
          <w:rFonts w:eastAsia="Times New Roman" w:cs="Times New Roman"/>
          <w:b/>
          <w:bCs/>
          <w:color w:val="000000"/>
          <w:kern w:val="0"/>
          <w:lang w:eastAsia="en-GB"/>
          <w14:ligatures w14:val="none"/>
        </w:rPr>
        <w:t>Questions and Comments</w:t>
      </w:r>
    </w:p>
    <w:p w14:paraId="4DAED58E" w14:textId="4BC1C426"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A member from the floor asked who would replace the Board if the petition succeeded.</w:t>
      </w:r>
      <w:r w:rsidRPr="00C74EF2">
        <w:rPr>
          <w:rFonts w:eastAsia="Times New Roman" w:cs="Times New Roman"/>
          <w:color w:val="000000"/>
          <w:kern w:val="0"/>
          <w:lang w:eastAsia="en-GB"/>
          <w14:ligatures w14:val="none"/>
        </w:rPr>
        <w:br/>
      </w:r>
      <w:r w:rsidRPr="00CE729A">
        <w:rPr>
          <w:rFonts w:eastAsia="Times New Roman" w:cs="Times New Roman"/>
          <w:color w:val="000000"/>
          <w:kern w:val="0"/>
          <w:lang w:eastAsia="en-GB"/>
          <w14:ligatures w14:val="none"/>
        </w:rPr>
        <w:t>It was</w:t>
      </w:r>
      <w:r w:rsidRPr="00C74EF2">
        <w:rPr>
          <w:rFonts w:eastAsia="Times New Roman" w:cs="Times New Roman"/>
          <w:color w:val="000000"/>
          <w:kern w:val="0"/>
          <w:lang w:eastAsia="en-GB"/>
          <w14:ligatures w14:val="none"/>
        </w:rPr>
        <w:t> confirmed that a</w:t>
      </w:r>
      <w:r w:rsidRPr="00CE729A">
        <w:rPr>
          <w:rFonts w:eastAsia="Times New Roman" w:cs="Times New Roman"/>
          <w:color w:val="000000"/>
          <w:kern w:val="0"/>
          <w:lang w:eastAsia="en-GB"/>
          <w14:ligatures w14:val="none"/>
        </w:rPr>
        <w:t xml:space="preserve">n entire </w:t>
      </w:r>
      <w:r w:rsidRPr="00C74EF2">
        <w:rPr>
          <w:rFonts w:eastAsia="Times New Roman" w:cs="Times New Roman"/>
          <w:color w:val="000000"/>
          <w:kern w:val="0"/>
          <w:lang w:eastAsia="en-GB"/>
          <w14:ligatures w14:val="none"/>
        </w:rPr>
        <w:t xml:space="preserve">new Board would </w:t>
      </w:r>
      <w:r w:rsidRPr="00CE729A">
        <w:rPr>
          <w:rFonts w:eastAsia="Times New Roman" w:cs="Times New Roman"/>
          <w:color w:val="000000"/>
          <w:kern w:val="0"/>
          <w:lang w:eastAsia="en-GB"/>
          <w14:ligatures w14:val="none"/>
        </w:rPr>
        <w:t xml:space="preserve">need to be appointed if this is what members chose to do. </w:t>
      </w:r>
    </w:p>
    <w:p w14:paraId="47439049" w14:textId="77777777" w:rsidR="00C74EF2" w:rsidRPr="00C74EF2" w:rsidRDefault="00C74EF2" w:rsidP="00C74EF2">
      <w:p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The facilitator clarified the procedural implications:</w:t>
      </w:r>
    </w:p>
    <w:p w14:paraId="06032959" w14:textId="77777777" w:rsidR="00C74EF2" w:rsidRPr="00C74EF2" w:rsidRDefault="00C74EF2" w:rsidP="00C74EF2">
      <w:pPr>
        <w:numPr>
          <w:ilvl w:val="0"/>
          <w:numId w:val="17"/>
        </w:num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If the </w:t>
      </w:r>
      <w:r w:rsidRPr="00C74EF2">
        <w:rPr>
          <w:rFonts w:eastAsia="Times New Roman" w:cs="Times New Roman"/>
          <w:b/>
          <w:bCs/>
          <w:color w:val="000000"/>
          <w:kern w:val="0"/>
          <w:lang w:eastAsia="en-GB"/>
          <w14:ligatures w14:val="none"/>
        </w:rPr>
        <w:t>resolution passes</w:t>
      </w:r>
      <w:r w:rsidRPr="00C74EF2">
        <w:rPr>
          <w:rFonts w:eastAsia="Times New Roman" w:cs="Times New Roman"/>
          <w:color w:val="000000"/>
          <w:kern w:val="0"/>
          <w:lang w:eastAsia="en-GB"/>
          <w14:ligatures w14:val="none"/>
        </w:rPr>
        <w:t>, all </w:t>
      </w:r>
      <w:r w:rsidRPr="00C74EF2">
        <w:rPr>
          <w:rFonts w:eastAsia="Times New Roman" w:cs="Times New Roman"/>
          <w:b/>
          <w:bCs/>
          <w:color w:val="000000"/>
          <w:kern w:val="0"/>
          <w:lang w:eastAsia="en-GB"/>
          <w14:ligatures w14:val="none"/>
        </w:rPr>
        <w:t>eight</w:t>
      </w:r>
      <w:r w:rsidRPr="00C74EF2">
        <w:rPr>
          <w:rFonts w:eastAsia="Times New Roman" w:cs="Times New Roman"/>
          <w:color w:val="000000"/>
          <w:kern w:val="0"/>
          <w:lang w:eastAsia="en-GB"/>
          <w14:ligatures w14:val="none"/>
        </w:rPr>
        <w:t> director positions become vacant and are subject to election.</w:t>
      </w:r>
    </w:p>
    <w:p w14:paraId="4255F33B" w14:textId="77777777" w:rsidR="00C74EF2" w:rsidRPr="00CE729A" w:rsidRDefault="00C74EF2" w:rsidP="00C74EF2">
      <w:pPr>
        <w:numPr>
          <w:ilvl w:val="0"/>
          <w:numId w:val="17"/>
        </w:numPr>
        <w:spacing w:before="100" w:beforeAutospacing="1" w:after="100" w:afterAutospacing="1" w:line="240" w:lineRule="auto"/>
        <w:rPr>
          <w:rFonts w:eastAsia="Times New Roman" w:cs="Times New Roman"/>
          <w:color w:val="000000"/>
          <w:kern w:val="0"/>
          <w:lang w:eastAsia="en-GB"/>
          <w14:ligatures w14:val="none"/>
        </w:rPr>
      </w:pPr>
      <w:r w:rsidRPr="00C74EF2">
        <w:rPr>
          <w:rFonts w:eastAsia="Times New Roman" w:cs="Times New Roman"/>
          <w:color w:val="000000"/>
          <w:kern w:val="0"/>
          <w:lang w:eastAsia="en-GB"/>
          <w14:ligatures w14:val="none"/>
        </w:rPr>
        <w:t>If the </w:t>
      </w:r>
      <w:r w:rsidRPr="00C74EF2">
        <w:rPr>
          <w:rFonts w:eastAsia="Times New Roman" w:cs="Times New Roman"/>
          <w:b/>
          <w:bCs/>
          <w:color w:val="000000"/>
          <w:kern w:val="0"/>
          <w:lang w:eastAsia="en-GB"/>
          <w14:ligatures w14:val="none"/>
        </w:rPr>
        <w:t>resolution does not pass</w:t>
      </w:r>
      <w:r w:rsidRPr="00C74EF2">
        <w:rPr>
          <w:rFonts w:eastAsia="Times New Roman" w:cs="Times New Roman"/>
          <w:color w:val="000000"/>
          <w:kern w:val="0"/>
          <w:lang w:eastAsia="en-GB"/>
          <w14:ligatures w14:val="none"/>
        </w:rPr>
        <w:t>, then only the </w:t>
      </w:r>
      <w:r w:rsidRPr="00C74EF2">
        <w:rPr>
          <w:rFonts w:eastAsia="Times New Roman" w:cs="Times New Roman"/>
          <w:b/>
          <w:bCs/>
          <w:color w:val="000000"/>
          <w:kern w:val="0"/>
          <w:lang w:eastAsia="en-GB"/>
          <w14:ligatures w14:val="none"/>
        </w:rPr>
        <w:t>four positions normally due</w:t>
      </w:r>
      <w:r w:rsidRPr="00C74EF2">
        <w:rPr>
          <w:rFonts w:eastAsia="Times New Roman" w:cs="Times New Roman"/>
          <w:color w:val="000000"/>
          <w:kern w:val="0"/>
          <w:lang w:eastAsia="en-GB"/>
          <w14:ligatures w14:val="none"/>
        </w:rPr>
        <w:t> for election would be contested.</w:t>
      </w:r>
    </w:p>
    <w:p w14:paraId="7272B6C7" w14:textId="327EA470" w:rsidR="00CE75AD" w:rsidRPr="00C74EF2" w:rsidRDefault="00CE75AD" w:rsidP="00CE75AD">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The voting type was a show of hands requiring a simple majority (50+1).</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3005"/>
        <w:gridCol w:w="3005"/>
        <w:gridCol w:w="3006"/>
      </w:tblGrid>
      <w:tr w:rsidR="00C74EF2" w:rsidRPr="00CE729A" w14:paraId="3EA98903" w14:textId="77777777" w:rsidTr="00CE75AD">
        <w:tc>
          <w:tcPr>
            <w:tcW w:w="9016" w:type="dxa"/>
            <w:gridSpan w:val="3"/>
            <w:shd w:val="clear" w:color="auto" w:fill="FAE2D5" w:themeFill="accent2" w:themeFillTint="33"/>
          </w:tcPr>
          <w:p w14:paraId="285ACE50" w14:textId="33461072"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Motion:</w:t>
            </w:r>
            <w:r w:rsidRPr="00CE729A">
              <w:rPr>
                <w:rFonts w:eastAsia="Times New Roman" w:cs="Times New Roman"/>
                <w:b/>
                <w:bCs/>
                <w:color w:val="000000"/>
                <w:kern w:val="0"/>
                <w:lang w:eastAsia="en-GB"/>
                <w14:ligatures w14:val="none"/>
              </w:rPr>
              <w:br/>
            </w:r>
            <w:r w:rsidRPr="00CE729A">
              <w:rPr>
                <w:rFonts w:cs="AppleSystemUIFont"/>
                <w:kern w:val="0"/>
                <w:lang w:val="en-GB"/>
              </w:rPr>
              <w:t xml:space="preserve">That, under the Corporations (Aboriginal and Torres Strait Islander) Act 2006 Division 259-10 </w:t>
            </w:r>
            <w:r w:rsidRPr="00CE729A">
              <w:rPr>
                <w:rFonts w:cs="AppleSystemUIFont"/>
                <w:i/>
                <w:iCs/>
                <w:kern w:val="0"/>
                <w:lang w:val="en-GB"/>
              </w:rPr>
              <w:t>Removal by Members</w:t>
            </w:r>
            <w:r w:rsidRPr="00CE729A">
              <w:rPr>
                <w:rFonts w:cs="AppleSystemUIFont"/>
                <w:kern w:val="0"/>
                <w:lang w:val="en-GB"/>
              </w:rPr>
              <w:t xml:space="preserve"> and the </w:t>
            </w:r>
            <w:proofErr w:type="spellStart"/>
            <w:r w:rsidRPr="00CE729A">
              <w:rPr>
                <w:rFonts w:cs="AppleSystemUIFont"/>
                <w:kern w:val="0"/>
                <w:lang w:val="en-GB"/>
              </w:rPr>
              <w:t>Kokatha</w:t>
            </w:r>
            <w:proofErr w:type="spellEnd"/>
            <w:r w:rsidRPr="00CE729A">
              <w:rPr>
                <w:rFonts w:cs="AppleSystemUIFont"/>
                <w:kern w:val="0"/>
                <w:lang w:val="en-GB"/>
              </w:rPr>
              <w:t xml:space="preserve"> Aboriginal Corporation Rule Book rule 7.11 </w:t>
            </w:r>
            <w:r w:rsidRPr="00CE729A">
              <w:rPr>
                <w:rFonts w:cs="AppleSystemUIFont"/>
                <w:i/>
                <w:iCs/>
                <w:kern w:val="0"/>
                <w:lang w:val="en-GB"/>
              </w:rPr>
              <w:t xml:space="preserve">How to Remove a </w:t>
            </w:r>
            <w:proofErr w:type="gramStart"/>
            <w:r w:rsidRPr="00CE729A">
              <w:rPr>
                <w:rFonts w:cs="AppleSystemUIFont"/>
                <w:i/>
                <w:iCs/>
                <w:kern w:val="0"/>
                <w:lang w:val="en-GB"/>
              </w:rPr>
              <w:t>Director</w:t>
            </w:r>
            <w:proofErr w:type="gramEnd"/>
            <w:r w:rsidRPr="00CE729A">
              <w:rPr>
                <w:rFonts w:cs="AppleSystemUIFont"/>
                <w:kern w:val="0"/>
                <w:lang w:val="en-GB"/>
              </w:rPr>
              <w:t xml:space="preserve">, all current directors be removed as a director of </w:t>
            </w:r>
            <w:proofErr w:type="spellStart"/>
            <w:r w:rsidRPr="00CE729A">
              <w:rPr>
                <w:rFonts w:cs="AppleSystemUIFont"/>
                <w:kern w:val="0"/>
                <w:lang w:val="en-GB"/>
              </w:rPr>
              <w:t>Kokatha</w:t>
            </w:r>
            <w:proofErr w:type="spellEnd"/>
            <w:r w:rsidRPr="00CE729A">
              <w:rPr>
                <w:rFonts w:cs="AppleSystemUIFont"/>
                <w:kern w:val="0"/>
                <w:lang w:val="en-GB"/>
              </w:rPr>
              <w:t xml:space="preserve"> Aboriginal Corporation.</w:t>
            </w:r>
          </w:p>
        </w:tc>
      </w:tr>
      <w:tr w:rsidR="00C74EF2" w:rsidRPr="00CE729A" w14:paraId="5ED86E9D" w14:textId="77777777" w:rsidTr="00CE75AD">
        <w:tc>
          <w:tcPr>
            <w:tcW w:w="3005" w:type="dxa"/>
            <w:shd w:val="clear" w:color="auto" w:fill="FAE2D5" w:themeFill="accent2" w:themeFillTint="33"/>
          </w:tcPr>
          <w:p w14:paraId="08FA098A"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7B4CB79D"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492D02FD"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r>
      <w:tr w:rsidR="00C74EF2" w:rsidRPr="00CE729A" w14:paraId="06C147EA" w14:textId="77777777" w:rsidTr="00CE75AD">
        <w:tc>
          <w:tcPr>
            <w:tcW w:w="3005" w:type="dxa"/>
            <w:shd w:val="clear" w:color="auto" w:fill="FAE2D5" w:themeFill="accent2" w:themeFillTint="33"/>
          </w:tcPr>
          <w:p w14:paraId="30185A8C" w14:textId="32917879"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Moved: </w:t>
            </w:r>
            <w:r w:rsidRPr="00CE729A">
              <w:rPr>
                <w:rFonts w:eastAsia="Times New Roman" w:cs="Times New Roman"/>
                <w:color w:val="000000"/>
                <w:kern w:val="0"/>
                <w:lang w:eastAsia="en-GB"/>
                <w14:ligatures w14:val="none"/>
              </w:rPr>
              <w:t>Elaine Kite</w:t>
            </w:r>
          </w:p>
        </w:tc>
        <w:tc>
          <w:tcPr>
            <w:tcW w:w="3005" w:type="dxa"/>
            <w:shd w:val="clear" w:color="auto" w:fill="FAE2D5" w:themeFill="accent2" w:themeFillTint="33"/>
          </w:tcPr>
          <w:p w14:paraId="31567AB6" w14:textId="7FDF97D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Seconded: </w:t>
            </w:r>
            <w:r w:rsidRPr="00CE729A">
              <w:rPr>
                <w:rFonts w:eastAsia="Times New Roman" w:cs="Times New Roman"/>
                <w:color w:val="000000"/>
                <w:kern w:val="0"/>
                <w:lang w:eastAsia="en-GB"/>
                <w14:ligatures w14:val="none"/>
              </w:rPr>
              <w:t>Denise Thomas</w:t>
            </w:r>
          </w:p>
        </w:tc>
        <w:tc>
          <w:tcPr>
            <w:tcW w:w="3006" w:type="dxa"/>
            <w:shd w:val="clear" w:color="auto" w:fill="FAE2D5" w:themeFill="accent2" w:themeFillTint="33"/>
          </w:tcPr>
          <w:p w14:paraId="5DAE6764" w14:textId="20DDA5E9"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Outcome: </w:t>
            </w:r>
            <w:r w:rsidRPr="00CE729A">
              <w:rPr>
                <w:rFonts w:eastAsia="Times New Roman" w:cs="Times New Roman"/>
                <w:color w:val="000000"/>
                <w:kern w:val="0"/>
                <w:lang w:eastAsia="en-GB"/>
                <w14:ligatures w14:val="none"/>
              </w:rPr>
              <w:t>Defeated</w:t>
            </w:r>
          </w:p>
        </w:tc>
      </w:tr>
      <w:tr w:rsidR="00C74EF2" w:rsidRPr="00CE729A" w14:paraId="7CBE8702" w14:textId="77777777" w:rsidTr="00CE75AD">
        <w:tc>
          <w:tcPr>
            <w:tcW w:w="3005" w:type="dxa"/>
            <w:shd w:val="clear" w:color="auto" w:fill="FAE2D5" w:themeFill="accent2" w:themeFillTint="33"/>
          </w:tcPr>
          <w:p w14:paraId="3FF094A7"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c>
          <w:tcPr>
            <w:tcW w:w="3005" w:type="dxa"/>
            <w:shd w:val="clear" w:color="auto" w:fill="FAE2D5" w:themeFill="accent2" w:themeFillTint="33"/>
          </w:tcPr>
          <w:p w14:paraId="0B83B0CC"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c>
          <w:tcPr>
            <w:tcW w:w="3006" w:type="dxa"/>
            <w:shd w:val="clear" w:color="auto" w:fill="FAE2D5" w:themeFill="accent2" w:themeFillTint="33"/>
          </w:tcPr>
          <w:p w14:paraId="56224BB0" w14:textId="77777777" w:rsidR="00C74EF2" w:rsidRPr="00CE729A" w:rsidRDefault="00C74EF2" w:rsidP="00BC1B9B">
            <w:pPr>
              <w:spacing w:before="100" w:beforeAutospacing="1" w:after="100" w:afterAutospacing="1"/>
              <w:rPr>
                <w:rFonts w:eastAsia="Times New Roman" w:cs="Times New Roman"/>
                <w:color w:val="000000"/>
                <w:kern w:val="0"/>
                <w:lang w:eastAsia="en-GB"/>
                <w14:ligatures w14:val="none"/>
              </w:rPr>
            </w:pPr>
          </w:p>
        </w:tc>
      </w:tr>
      <w:tr w:rsidR="00CE75AD" w:rsidRPr="00CE729A" w14:paraId="56993563" w14:textId="77777777" w:rsidTr="00CE75AD">
        <w:tc>
          <w:tcPr>
            <w:tcW w:w="3005" w:type="dxa"/>
            <w:shd w:val="clear" w:color="auto" w:fill="FAE2D5" w:themeFill="accent2" w:themeFillTint="33"/>
          </w:tcPr>
          <w:p w14:paraId="024F4727" w14:textId="46ECB164" w:rsidR="00CE75AD" w:rsidRPr="00CE729A" w:rsidRDefault="00CE75AD"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Abstained: </w:t>
            </w:r>
            <w:r w:rsidRPr="00CE729A">
              <w:rPr>
                <w:rFonts w:eastAsia="Times New Roman" w:cs="Times New Roman"/>
                <w:color w:val="000000"/>
                <w:kern w:val="0"/>
                <w:lang w:eastAsia="en-GB"/>
                <w14:ligatures w14:val="none"/>
              </w:rPr>
              <w:t>2</w:t>
            </w:r>
          </w:p>
        </w:tc>
        <w:tc>
          <w:tcPr>
            <w:tcW w:w="3005" w:type="dxa"/>
            <w:shd w:val="clear" w:color="auto" w:fill="FAE2D5" w:themeFill="accent2" w:themeFillTint="33"/>
          </w:tcPr>
          <w:p w14:paraId="366967CE" w14:textId="2DDE69D6" w:rsidR="00CE75AD" w:rsidRPr="00CE729A" w:rsidRDefault="00CE75AD"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In favour: </w:t>
            </w:r>
            <w:r w:rsidRPr="00CE729A">
              <w:rPr>
                <w:rFonts w:eastAsia="Times New Roman" w:cs="Times New Roman"/>
                <w:color w:val="000000"/>
                <w:kern w:val="0"/>
                <w:lang w:eastAsia="en-GB"/>
                <w14:ligatures w14:val="none"/>
              </w:rPr>
              <w:t>57</w:t>
            </w:r>
          </w:p>
        </w:tc>
        <w:tc>
          <w:tcPr>
            <w:tcW w:w="3006" w:type="dxa"/>
            <w:shd w:val="clear" w:color="auto" w:fill="FAE2D5" w:themeFill="accent2" w:themeFillTint="33"/>
          </w:tcPr>
          <w:p w14:paraId="04C00C01" w14:textId="6FA772C6" w:rsidR="00CE75AD" w:rsidRPr="00CE729A" w:rsidRDefault="00CE75AD"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Against: </w:t>
            </w:r>
            <w:r w:rsidRPr="00CE729A">
              <w:rPr>
                <w:rFonts w:eastAsia="Times New Roman" w:cs="Times New Roman"/>
                <w:color w:val="000000"/>
                <w:kern w:val="0"/>
                <w:lang w:eastAsia="en-GB"/>
                <w14:ligatures w14:val="none"/>
              </w:rPr>
              <w:t>174</w:t>
            </w:r>
          </w:p>
        </w:tc>
      </w:tr>
    </w:tbl>
    <w:p w14:paraId="1CE992B9" w14:textId="77777777" w:rsidR="00C74EF2" w:rsidRPr="00CE729A" w:rsidRDefault="00C74EF2" w:rsidP="00BC1B9B">
      <w:pPr>
        <w:spacing w:before="100" w:beforeAutospacing="1" w:after="100" w:afterAutospacing="1" w:line="240" w:lineRule="auto"/>
        <w:rPr>
          <w:rFonts w:eastAsia="Times New Roman" w:cs="Times New Roman"/>
          <w:color w:val="000000"/>
          <w:kern w:val="0"/>
          <w:lang w:eastAsia="en-GB"/>
          <w14:ligatures w14:val="none"/>
        </w:rPr>
      </w:pPr>
    </w:p>
    <w:tbl>
      <w:tblPr>
        <w:tblStyle w:val="TableGrid"/>
        <w:tblW w:w="0" w:type="auto"/>
        <w:tblLook w:val="04A0" w:firstRow="1" w:lastRow="0" w:firstColumn="1" w:lastColumn="0" w:noHBand="0" w:noVBand="1"/>
      </w:tblPr>
      <w:tblGrid>
        <w:gridCol w:w="9016"/>
      </w:tblGrid>
      <w:tr w:rsidR="00CE75AD" w:rsidRPr="00CE729A" w14:paraId="7D74D364" w14:textId="77777777" w:rsidTr="00CE75AD">
        <w:tc>
          <w:tcPr>
            <w:tcW w:w="9016" w:type="dxa"/>
            <w:shd w:val="clear" w:color="auto" w:fill="D9D9D9" w:themeFill="background1" w:themeFillShade="D9"/>
          </w:tcPr>
          <w:p w14:paraId="25710FB8" w14:textId="7A117A90" w:rsidR="00CE75AD" w:rsidRPr="00CE729A" w:rsidRDefault="00CE75AD" w:rsidP="00CE75AD">
            <w:pPr>
              <w:pStyle w:val="ListParagraph"/>
              <w:numPr>
                <w:ilvl w:val="0"/>
                <w:numId w:val="1"/>
              </w:numPr>
              <w:rPr>
                <w:b/>
                <w:bCs/>
                <w:lang w:eastAsia="en-GB"/>
              </w:rPr>
            </w:pPr>
            <w:r w:rsidRPr="00CE729A">
              <w:rPr>
                <w:b/>
                <w:bCs/>
                <w:lang w:eastAsia="en-GB"/>
              </w:rPr>
              <w:t>Director Nominations and Election</w:t>
            </w:r>
          </w:p>
        </w:tc>
      </w:tr>
    </w:tbl>
    <w:p w14:paraId="6E4058DF" w14:textId="77777777" w:rsidR="00CE75AD" w:rsidRPr="00CE729A" w:rsidRDefault="00CE75AD" w:rsidP="00CE75AD">
      <w:pPr>
        <w:pStyle w:val="NormalWeb"/>
        <w:rPr>
          <w:rFonts w:asciiTheme="minorHAnsi" w:hAnsiTheme="minorHAnsi"/>
          <w:color w:val="000000"/>
        </w:rPr>
      </w:pPr>
      <w:r w:rsidRPr="00CE729A">
        <w:rPr>
          <w:rFonts w:asciiTheme="minorHAnsi" w:hAnsiTheme="minorHAnsi"/>
          <w:color w:val="000000"/>
        </w:rPr>
        <w:t>The facilitator advised that there were</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nine nominees</w:t>
      </w:r>
      <w:r w:rsidRPr="00CE729A">
        <w:rPr>
          <w:rStyle w:val="apple-converted-space"/>
          <w:rFonts w:asciiTheme="minorHAnsi" w:eastAsiaTheme="majorEastAsia" w:hAnsiTheme="minorHAnsi"/>
          <w:color w:val="000000"/>
        </w:rPr>
        <w:t> </w:t>
      </w:r>
      <w:r w:rsidRPr="00CE729A">
        <w:rPr>
          <w:rFonts w:asciiTheme="minorHAnsi" w:hAnsiTheme="minorHAnsi"/>
          <w:color w:val="000000"/>
        </w:rPr>
        <w:t>for</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four vacancies</w:t>
      </w:r>
      <w:r w:rsidRPr="00CE729A">
        <w:rPr>
          <w:rStyle w:val="apple-converted-space"/>
          <w:rFonts w:asciiTheme="minorHAnsi" w:eastAsiaTheme="majorEastAsia" w:hAnsiTheme="minorHAnsi"/>
          <w:color w:val="000000"/>
        </w:rPr>
        <w:t> </w:t>
      </w:r>
      <w:r w:rsidRPr="00CE729A">
        <w:rPr>
          <w:rFonts w:asciiTheme="minorHAnsi" w:hAnsiTheme="minorHAnsi"/>
          <w:color w:val="000000"/>
        </w:rPr>
        <w:t>on the Board. The nominees, presented to the membership in</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alphabetical order</w:t>
      </w:r>
      <w:r w:rsidRPr="00CE729A">
        <w:rPr>
          <w:rFonts w:asciiTheme="minorHAnsi" w:hAnsiTheme="minorHAnsi"/>
          <w:color w:val="000000"/>
        </w:rPr>
        <w:t>, were:</w:t>
      </w:r>
    </w:p>
    <w:p w14:paraId="359E46D1" w14:textId="161A7CF4"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Derryn Gibson (Reid)</w:t>
      </w:r>
    </w:p>
    <w:p w14:paraId="140F97AB"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Elaine Kite</w:t>
      </w:r>
    </w:p>
    <w:p w14:paraId="353A497F"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lastRenderedPageBreak/>
        <w:t>Andrew Starkey</w:t>
      </w:r>
    </w:p>
    <w:p w14:paraId="182266D4"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Anna Strzelecki</w:t>
      </w:r>
    </w:p>
    <w:p w14:paraId="7ACF96BF"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Denise Thomas</w:t>
      </w:r>
    </w:p>
    <w:p w14:paraId="08D72563"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Joyleen Thomas</w:t>
      </w:r>
    </w:p>
    <w:p w14:paraId="40C1EE27"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Michael Turner</w:t>
      </w:r>
    </w:p>
    <w:p w14:paraId="6ADA27EE"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Eugene Warrior</w:t>
      </w:r>
    </w:p>
    <w:p w14:paraId="4E3AC687" w14:textId="77777777" w:rsidR="00CE75AD" w:rsidRPr="00CE729A" w:rsidRDefault="00CE75AD" w:rsidP="00CE75AD">
      <w:pPr>
        <w:pStyle w:val="NormalWeb"/>
        <w:numPr>
          <w:ilvl w:val="0"/>
          <w:numId w:val="18"/>
        </w:numPr>
        <w:rPr>
          <w:rFonts w:asciiTheme="minorHAnsi" w:hAnsiTheme="minorHAnsi"/>
          <w:color w:val="000000"/>
        </w:rPr>
      </w:pPr>
      <w:r w:rsidRPr="00CE729A">
        <w:rPr>
          <w:rFonts w:asciiTheme="minorHAnsi" w:hAnsiTheme="minorHAnsi"/>
          <w:color w:val="000000"/>
        </w:rPr>
        <w:t>Glen Wingfield</w:t>
      </w:r>
    </w:p>
    <w:p w14:paraId="3FDF06A1" w14:textId="77777777" w:rsidR="00CE75AD" w:rsidRPr="00CE729A" w:rsidRDefault="00CE75AD" w:rsidP="00CE75AD">
      <w:pPr>
        <w:pStyle w:val="NormalWeb"/>
        <w:rPr>
          <w:rFonts w:asciiTheme="minorHAnsi" w:hAnsiTheme="minorHAnsi"/>
          <w:color w:val="000000"/>
        </w:rPr>
      </w:pPr>
      <w:r w:rsidRPr="00CE729A">
        <w:rPr>
          <w:rFonts w:asciiTheme="minorHAnsi" w:hAnsiTheme="minorHAnsi"/>
          <w:color w:val="000000"/>
        </w:rPr>
        <w:t>Each nominee was invited to address the membership:</w:t>
      </w:r>
    </w:p>
    <w:p w14:paraId="3801C519" w14:textId="5C3AEC62" w:rsidR="00CE75AD" w:rsidRPr="00CE729A" w:rsidRDefault="00CE75AD" w:rsidP="00CE75AD">
      <w:pPr>
        <w:pStyle w:val="NormalWeb"/>
        <w:numPr>
          <w:ilvl w:val="0"/>
          <w:numId w:val="19"/>
        </w:numPr>
        <w:rPr>
          <w:rStyle w:val="Strong"/>
          <w:rFonts w:asciiTheme="minorHAnsi" w:hAnsiTheme="minorHAnsi"/>
          <w:b w:val="0"/>
          <w:bCs w:val="0"/>
          <w:color w:val="000000"/>
        </w:rPr>
      </w:pPr>
      <w:r w:rsidRPr="00CE729A">
        <w:rPr>
          <w:rStyle w:val="Strong"/>
          <w:rFonts w:asciiTheme="minorHAnsi" w:hAnsiTheme="minorHAnsi"/>
          <w:b w:val="0"/>
          <w:bCs w:val="0"/>
          <w:color w:val="000000"/>
        </w:rPr>
        <w:t>Derryn Gibson (Reid) presented his priorities.</w:t>
      </w:r>
    </w:p>
    <w:p w14:paraId="6A0E234E" w14:textId="11384D7F"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Elaine Kite</w:t>
      </w:r>
      <w:r w:rsidRPr="00CE729A">
        <w:rPr>
          <w:rStyle w:val="apple-converted-space"/>
          <w:rFonts w:asciiTheme="minorHAnsi" w:eastAsiaTheme="majorEastAsia" w:hAnsiTheme="minorHAnsi"/>
          <w:color w:val="000000"/>
        </w:rPr>
        <w:t> </w:t>
      </w:r>
      <w:r w:rsidRPr="00CE729A">
        <w:rPr>
          <w:rFonts w:asciiTheme="minorHAnsi" w:hAnsiTheme="minorHAnsi"/>
          <w:color w:val="000000"/>
        </w:rPr>
        <w:t>elected not to present.</w:t>
      </w:r>
    </w:p>
    <w:p w14:paraId="3B6D58DA" w14:textId="77777777"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Andrew Starkey</w:t>
      </w:r>
      <w:r w:rsidRPr="00CE729A">
        <w:rPr>
          <w:rStyle w:val="apple-converted-space"/>
          <w:rFonts w:asciiTheme="minorHAnsi" w:eastAsiaTheme="majorEastAsia" w:hAnsiTheme="minorHAnsi"/>
          <w:color w:val="000000"/>
        </w:rPr>
        <w:t> </w:t>
      </w:r>
      <w:r w:rsidRPr="00CE729A">
        <w:rPr>
          <w:rFonts w:asciiTheme="minorHAnsi" w:hAnsiTheme="minorHAnsi"/>
          <w:color w:val="000000"/>
        </w:rPr>
        <w:t>elected not to present.</w:t>
      </w:r>
    </w:p>
    <w:p w14:paraId="6CF68426" w14:textId="77777777"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Anna Strzelecki</w:t>
      </w:r>
      <w:r w:rsidRPr="00CE729A">
        <w:rPr>
          <w:rStyle w:val="apple-converted-space"/>
          <w:rFonts w:asciiTheme="minorHAnsi" w:eastAsiaTheme="majorEastAsia" w:hAnsiTheme="minorHAnsi"/>
          <w:color w:val="000000"/>
        </w:rPr>
        <w:t> </w:t>
      </w:r>
      <w:r w:rsidRPr="00CE729A">
        <w:rPr>
          <w:rFonts w:asciiTheme="minorHAnsi" w:hAnsiTheme="minorHAnsi"/>
          <w:color w:val="000000"/>
        </w:rPr>
        <w:t>introduced herself and outlined her priorities.</w:t>
      </w:r>
    </w:p>
    <w:p w14:paraId="4838A7A8" w14:textId="1230D2B4"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Denise Thomas</w:t>
      </w:r>
      <w:r w:rsidRPr="00CE729A">
        <w:rPr>
          <w:rStyle w:val="apple-converted-space"/>
          <w:rFonts w:asciiTheme="minorHAnsi" w:eastAsiaTheme="majorEastAsia" w:hAnsiTheme="minorHAnsi"/>
          <w:color w:val="000000"/>
        </w:rPr>
        <w:t> </w:t>
      </w:r>
      <w:r w:rsidRPr="00CE729A">
        <w:rPr>
          <w:rFonts w:asciiTheme="minorHAnsi" w:hAnsiTheme="minorHAnsi"/>
          <w:color w:val="000000"/>
        </w:rPr>
        <w:t>chose not to present.</w:t>
      </w:r>
    </w:p>
    <w:p w14:paraId="4084A9A1" w14:textId="3D48B58A"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Joyleen Thomas</w:t>
      </w:r>
      <w:r w:rsidRPr="00CE729A">
        <w:rPr>
          <w:rStyle w:val="apple-converted-space"/>
          <w:rFonts w:asciiTheme="minorHAnsi" w:eastAsiaTheme="majorEastAsia" w:hAnsiTheme="minorHAnsi"/>
          <w:color w:val="000000"/>
        </w:rPr>
        <w:t> </w:t>
      </w:r>
      <w:r w:rsidRPr="00CE729A">
        <w:rPr>
          <w:rFonts w:asciiTheme="minorHAnsi" w:hAnsiTheme="minorHAnsi"/>
          <w:color w:val="000000"/>
        </w:rPr>
        <w:t>presented.</w:t>
      </w:r>
    </w:p>
    <w:p w14:paraId="3C6C57E9" w14:textId="301E0954"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Michael Turner</w:t>
      </w:r>
      <w:r w:rsidRPr="00CE729A">
        <w:rPr>
          <w:rStyle w:val="apple-converted-space"/>
          <w:rFonts w:asciiTheme="minorHAnsi" w:eastAsiaTheme="majorEastAsia" w:hAnsiTheme="minorHAnsi"/>
          <w:color w:val="000000"/>
        </w:rPr>
        <w:t> </w:t>
      </w:r>
      <w:r w:rsidRPr="00CE729A">
        <w:rPr>
          <w:rFonts w:asciiTheme="minorHAnsi" w:hAnsiTheme="minorHAnsi"/>
          <w:color w:val="000000"/>
        </w:rPr>
        <w:t>presented.</w:t>
      </w:r>
    </w:p>
    <w:p w14:paraId="237557FE" w14:textId="77777777"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Eugene Warrior</w:t>
      </w:r>
      <w:r w:rsidRPr="00CE729A">
        <w:rPr>
          <w:rStyle w:val="apple-converted-space"/>
          <w:rFonts w:asciiTheme="minorHAnsi" w:eastAsiaTheme="majorEastAsia" w:hAnsiTheme="minorHAnsi"/>
          <w:color w:val="000000"/>
        </w:rPr>
        <w:t> </w:t>
      </w:r>
      <w:r w:rsidRPr="00CE729A">
        <w:rPr>
          <w:rFonts w:asciiTheme="minorHAnsi" w:hAnsiTheme="minorHAnsi"/>
          <w:color w:val="000000"/>
        </w:rPr>
        <w:t>presented.</w:t>
      </w:r>
    </w:p>
    <w:p w14:paraId="67BD76A6" w14:textId="77777777" w:rsidR="00CE75AD" w:rsidRPr="00CE729A" w:rsidRDefault="00CE75AD" w:rsidP="00CE75AD">
      <w:pPr>
        <w:pStyle w:val="NormalWeb"/>
        <w:numPr>
          <w:ilvl w:val="0"/>
          <w:numId w:val="19"/>
        </w:numPr>
        <w:rPr>
          <w:rFonts w:asciiTheme="minorHAnsi" w:hAnsiTheme="minorHAnsi"/>
          <w:color w:val="000000"/>
        </w:rPr>
      </w:pPr>
      <w:r w:rsidRPr="00CE729A">
        <w:rPr>
          <w:rStyle w:val="Strong"/>
          <w:rFonts w:asciiTheme="minorHAnsi" w:eastAsiaTheme="majorEastAsia" w:hAnsiTheme="minorHAnsi"/>
          <w:b w:val="0"/>
          <w:bCs w:val="0"/>
          <w:color w:val="000000"/>
        </w:rPr>
        <w:t>Glen Wingfield</w:t>
      </w:r>
      <w:r w:rsidRPr="00CE729A">
        <w:rPr>
          <w:rStyle w:val="apple-converted-space"/>
          <w:rFonts w:asciiTheme="minorHAnsi" w:eastAsiaTheme="majorEastAsia" w:hAnsiTheme="minorHAnsi"/>
          <w:color w:val="000000"/>
        </w:rPr>
        <w:t> </w:t>
      </w:r>
      <w:r w:rsidRPr="00CE729A">
        <w:rPr>
          <w:rFonts w:asciiTheme="minorHAnsi" w:hAnsiTheme="minorHAnsi"/>
          <w:color w:val="000000"/>
        </w:rPr>
        <w:t>elected not to present.</w:t>
      </w:r>
    </w:p>
    <w:p w14:paraId="6A7DB42A" w14:textId="77777777" w:rsidR="00CE75AD" w:rsidRPr="00CE729A" w:rsidRDefault="00CE75AD" w:rsidP="00CE75AD">
      <w:pPr>
        <w:pStyle w:val="NormalWeb"/>
        <w:rPr>
          <w:rFonts w:asciiTheme="minorHAnsi" w:hAnsiTheme="minorHAnsi"/>
          <w:color w:val="000000"/>
        </w:rPr>
      </w:pPr>
      <w:r w:rsidRPr="00CE729A">
        <w:rPr>
          <w:rFonts w:asciiTheme="minorHAnsi" w:hAnsiTheme="minorHAnsi"/>
          <w:color w:val="000000"/>
        </w:rPr>
        <w:t>Members were advised they could vote for</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up to four nominees</w:t>
      </w:r>
      <w:r w:rsidRPr="00CE729A">
        <w:rPr>
          <w:rFonts w:asciiTheme="minorHAnsi" w:hAnsiTheme="minorHAnsi"/>
          <w:color w:val="000000"/>
        </w:rPr>
        <w:t>, but not more than four.</w:t>
      </w:r>
    </w:p>
    <w:p w14:paraId="7375A4BE" w14:textId="77777777" w:rsidR="00CE75AD" w:rsidRPr="00CE729A" w:rsidRDefault="00CE75AD" w:rsidP="00CE75AD">
      <w:pPr>
        <w:pStyle w:val="NormalWeb"/>
        <w:rPr>
          <w:rFonts w:asciiTheme="minorHAnsi" w:hAnsiTheme="minorHAnsi"/>
          <w:color w:val="000000"/>
        </w:rPr>
      </w:pPr>
      <w:r w:rsidRPr="00CE729A">
        <w:rPr>
          <w:rStyle w:val="Strong"/>
          <w:rFonts w:asciiTheme="minorHAnsi" w:eastAsiaTheme="majorEastAsia" w:hAnsiTheme="minorHAnsi"/>
          <w:b w:val="0"/>
          <w:bCs w:val="0"/>
          <w:color w:val="000000"/>
        </w:rPr>
        <w:t>Independent scrutineers</w:t>
      </w:r>
      <w:r w:rsidRPr="00CE729A">
        <w:rPr>
          <w:rStyle w:val="apple-converted-space"/>
          <w:rFonts w:asciiTheme="minorHAnsi" w:eastAsiaTheme="majorEastAsia" w:hAnsiTheme="minorHAnsi"/>
          <w:color w:val="000000"/>
        </w:rPr>
        <w:t> </w:t>
      </w:r>
      <w:r w:rsidRPr="00CE729A">
        <w:rPr>
          <w:rFonts w:asciiTheme="minorHAnsi" w:hAnsiTheme="minorHAnsi"/>
          <w:color w:val="000000"/>
        </w:rPr>
        <w:t>for the election were confirmed as</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Daniel Ramm</w:t>
      </w:r>
      <w:r w:rsidRPr="00CE729A">
        <w:rPr>
          <w:rStyle w:val="apple-converted-space"/>
          <w:rFonts w:asciiTheme="minorHAnsi" w:eastAsiaTheme="majorEastAsia" w:hAnsiTheme="minorHAnsi"/>
          <w:color w:val="000000"/>
        </w:rPr>
        <w:t> </w:t>
      </w:r>
      <w:r w:rsidRPr="00CE729A">
        <w:rPr>
          <w:rFonts w:asciiTheme="minorHAnsi" w:hAnsiTheme="minorHAnsi"/>
          <w:color w:val="000000"/>
        </w:rPr>
        <w:t>and</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Elaine Moosha</w:t>
      </w:r>
      <w:r w:rsidRPr="00CE729A">
        <w:rPr>
          <w:rFonts w:asciiTheme="minorHAnsi" w:hAnsiTheme="minorHAnsi"/>
          <w:b/>
          <w:bCs/>
          <w:color w:val="000000"/>
        </w:rPr>
        <w:t>.</w:t>
      </w:r>
      <w:r w:rsidRPr="00CE729A">
        <w:rPr>
          <w:rFonts w:asciiTheme="minorHAnsi" w:hAnsiTheme="minorHAnsi"/>
          <w:color w:val="000000"/>
        </w:rPr>
        <w:t xml:space="preserve"> The facilitator explained the voting process and confirmed that successful candidates would be appointed to</w:t>
      </w:r>
      <w:r w:rsidRPr="00CE729A">
        <w:rPr>
          <w:rStyle w:val="apple-converted-space"/>
          <w:rFonts w:asciiTheme="minorHAnsi" w:eastAsiaTheme="majorEastAsia" w:hAnsiTheme="minorHAnsi"/>
          <w:color w:val="000000"/>
        </w:rPr>
        <w:t> </w:t>
      </w:r>
      <w:r w:rsidRPr="00CE729A">
        <w:rPr>
          <w:rStyle w:val="Strong"/>
          <w:rFonts w:asciiTheme="minorHAnsi" w:eastAsiaTheme="majorEastAsia" w:hAnsiTheme="minorHAnsi"/>
          <w:b w:val="0"/>
          <w:bCs w:val="0"/>
          <w:color w:val="000000"/>
        </w:rPr>
        <w:t>two-year terms</w:t>
      </w:r>
      <w:r w:rsidRPr="00CE729A">
        <w:rPr>
          <w:rStyle w:val="apple-converted-space"/>
          <w:rFonts w:asciiTheme="minorHAnsi" w:eastAsiaTheme="majorEastAsia" w:hAnsiTheme="minorHAnsi"/>
          <w:color w:val="000000"/>
        </w:rPr>
        <w:t> </w:t>
      </w:r>
      <w:r w:rsidRPr="00CE729A">
        <w:rPr>
          <w:rFonts w:asciiTheme="minorHAnsi" w:hAnsiTheme="minorHAnsi"/>
          <w:color w:val="000000"/>
        </w:rPr>
        <w:t>on the Board.</w:t>
      </w:r>
    </w:p>
    <w:p w14:paraId="4008FEF0" w14:textId="67CE2E16" w:rsidR="00CE75AD" w:rsidRPr="00CE729A" w:rsidRDefault="00CE75AD"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 xml:space="preserve">The membership proceeded to cast their votes by ballot to be counted by SANTS. </w:t>
      </w:r>
      <w:r w:rsidR="00CE729A" w:rsidRPr="00CE729A">
        <w:rPr>
          <w:rFonts w:eastAsia="Times New Roman" w:cs="Times New Roman"/>
          <w:color w:val="000000"/>
          <w:kern w:val="0"/>
          <w:lang w:eastAsia="en-GB"/>
          <w14:ligatures w14:val="none"/>
        </w:rPr>
        <w:br/>
      </w:r>
      <w:r w:rsidR="00CE729A" w:rsidRPr="00CE729A">
        <w:rPr>
          <w:rFonts w:eastAsia="Times New Roman" w:cs="Times New Roman"/>
          <w:color w:val="000000"/>
          <w:kern w:val="0"/>
          <w:lang w:eastAsia="en-GB"/>
          <w14:ligatures w14:val="none"/>
        </w:rPr>
        <w:br/>
        <w:t>Following counting, SANTS confirmed the four highest vote-getters as:</w:t>
      </w:r>
    </w:p>
    <w:p w14:paraId="62EFAE90" w14:textId="742F33BF" w:rsidR="00CE729A" w:rsidRPr="00CE729A" w:rsidRDefault="00CE729A" w:rsidP="00CE729A">
      <w:pPr>
        <w:pStyle w:val="ListParagraph"/>
        <w:numPr>
          <w:ilvl w:val="0"/>
          <w:numId w:val="19"/>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Glen Wingfield</w:t>
      </w:r>
    </w:p>
    <w:p w14:paraId="46CE7260" w14:textId="6B300C33" w:rsidR="00CE729A" w:rsidRPr="00CE729A" w:rsidRDefault="00CE729A" w:rsidP="00CE729A">
      <w:pPr>
        <w:pStyle w:val="ListParagraph"/>
        <w:numPr>
          <w:ilvl w:val="0"/>
          <w:numId w:val="19"/>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Denise Thomas</w:t>
      </w:r>
    </w:p>
    <w:p w14:paraId="140C6059" w14:textId="0A5B9A66" w:rsidR="00CE729A" w:rsidRPr="00CE729A" w:rsidRDefault="00CE729A" w:rsidP="00CE729A">
      <w:pPr>
        <w:pStyle w:val="ListParagraph"/>
        <w:numPr>
          <w:ilvl w:val="0"/>
          <w:numId w:val="19"/>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Michael Turner</w:t>
      </w:r>
    </w:p>
    <w:p w14:paraId="431E16EB" w14:textId="3680A276" w:rsidR="00CE729A" w:rsidRPr="00CE729A" w:rsidRDefault="00CE729A" w:rsidP="00CE729A">
      <w:pPr>
        <w:pStyle w:val="ListParagraph"/>
        <w:numPr>
          <w:ilvl w:val="0"/>
          <w:numId w:val="19"/>
        </w:num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Joyleen Thomas</w:t>
      </w:r>
    </w:p>
    <w:p w14:paraId="35ABCF90" w14:textId="0BC1F7BC" w:rsidR="00CE729A" w:rsidRPr="00CE729A" w:rsidRDefault="00CE729A" w:rsidP="00CE729A">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 quorum was confirmed for the following resolution:</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AE2D5" w:themeFill="accent2" w:themeFillTint="33"/>
        <w:tblLook w:val="04A0" w:firstRow="1" w:lastRow="0" w:firstColumn="1" w:lastColumn="0" w:noHBand="0" w:noVBand="1"/>
      </w:tblPr>
      <w:tblGrid>
        <w:gridCol w:w="3005"/>
        <w:gridCol w:w="3369"/>
        <w:gridCol w:w="2642"/>
      </w:tblGrid>
      <w:tr w:rsidR="00CE729A" w:rsidRPr="00CE729A" w14:paraId="7B901FF2" w14:textId="77777777" w:rsidTr="00CE729A">
        <w:tc>
          <w:tcPr>
            <w:tcW w:w="9016" w:type="dxa"/>
            <w:gridSpan w:val="3"/>
            <w:shd w:val="clear" w:color="auto" w:fill="FAE2D5" w:themeFill="accent2" w:themeFillTint="33"/>
          </w:tcPr>
          <w:p w14:paraId="1099E919" w14:textId="18768176" w:rsidR="00CE729A" w:rsidRPr="00CE729A" w:rsidRDefault="00CE729A" w:rsidP="00CE729A">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Motion:</w:t>
            </w:r>
            <w:r w:rsidRPr="00CE729A">
              <w:rPr>
                <w:rFonts w:eastAsia="Times New Roman" w:cs="Times New Roman"/>
                <w:b/>
                <w:bCs/>
                <w:color w:val="000000"/>
                <w:kern w:val="0"/>
                <w:lang w:eastAsia="en-GB"/>
                <w14:ligatures w14:val="none"/>
              </w:rPr>
              <w:br/>
            </w:r>
            <w:r w:rsidRPr="00CE729A">
              <w:rPr>
                <w:rFonts w:cs="AppleSystemUIFont"/>
                <w:kern w:val="0"/>
                <w:lang w:val="en-GB"/>
              </w:rPr>
              <w:t xml:space="preserve">That Glen Wingfield, Denise Thomas, Michael Turner and Joyleen Thomas be appointed as Directors of the </w:t>
            </w:r>
            <w:proofErr w:type="spellStart"/>
            <w:r w:rsidRPr="00CE729A">
              <w:rPr>
                <w:rFonts w:cs="AppleSystemUIFont"/>
                <w:kern w:val="0"/>
                <w:lang w:val="en-GB"/>
              </w:rPr>
              <w:t>Kokatha</w:t>
            </w:r>
            <w:proofErr w:type="spellEnd"/>
            <w:r w:rsidRPr="00CE729A">
              <w:rPr>
                <w:rFonts w:cs="AppleSystemUIFont"/>
                <w:kern w:val="0"/>
                <w:lang w:val="en-GB"/>
              </w:rPr>
              <w:t xml:space="preserve"> Aboriginal Corporation RNTBC Board for a two-year term.</w:t>
            </w:r>
          </w:p>
        </w:tc>
      </w:tr>
      <w:tr w:rsidR="00CE729A" w:rsidRPr="00CE729A" w14:paraId="02304CC7" w14:textId="77777777" w:rsidTr="00CE729A">
        <w:tc>
          <w:tcPr>
            <w:tcW w:w="3005" w:type="dxa"/>
            <w:shd w:val="clear" w:color="auto" w:fill="FAE2D5" w:themeFill="accent2" w:themeFillTint="33"/>
          </w:tcPr>
          <w:p w14:paraId="63268C22"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c>
          <w:tcPr>
            <w:tcW w:w="3369" w:type="dxa"/>
            <w:shd w:val="clear" w:color="auto" w:fill="FAE2D5" w:themeFill="accent2" w:themeFillTint="33"/>
          </w:tcPr>
          <w:p w14:paraId="58DAF2E7"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c>
          <w:tcPr>
            <w:tcW w:w="2642" w:type="dxa"/>
            <w:shd w:val="clear" w:color="auto" w:fill="FAE2D5" w:themeFill="accent2" w:themeFillTint="33"/>
          </w:tcPr>
          <w:p w14:paraId="62A5801A"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r>
      <w:tr w:rsidR="00CE729A" w:rsidRPr="00CE729A" w14:paraId="65583F02" w14:textId="77777777" w:rsidTr="00CE729A">
        <w:tc>
          <w:tcPr>
            <w:tcW w:w="3005" w:type="dxa"/>
            <w:shd w:val="clear" w:color="auto" w:fill="FAE2D5" w:themeFill="accent2" w:themeFillTint="33"/>
          </w:tcPr>
          <w:p w14:paraId="11FE0DEA" w14:textId="21F3B011"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Moved: </w:t>
            </w:r>
            <w:r w:rsidRPr="00CE729A">
              <w:rPr>
                <w:rFonts w:eastAsia="Times New Roman" w:cs="Times New Roman"/>
                <w:color w:val="000000"/>
                <w:kern w:val="0"/>
                <w:lang w:eastAsia="en-GB"/>
                <w14:ligatures w14:val="none"/>
              </w:rPr>
              <w:t>Kerry Moosha</w:t>
            </w:r>
          </w:p>
        </w:tc>
        <w:tc>
          <w:tcPr>
            <w:tcW w:w="3369" w:type="dxa"/>
            <w:shd w:val="clear" w:color="auto" w:fill="FAE2D5" w:themeFill="accent2" w:themeFillTint="33"/>
          </w:tcPr>
          <w:p w14:paraId="5A689683" w14:textId="57EFAC25"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Seconded: </w:t>
            </w:r>
            <w:r w:rsidRPr="00CE729A">
              <w:rPr>
                <w:rFonts w:eastAsia="Times New Roman" w:cs="Times New Roman"/>
                <w:color w:val="000000"/>
                <w:kern w:val="0"/>
                <w:lang w:eastAsia="en-GB"/>
                <w14:ligatures w14:val="none"/>
              </w:rPr>
              <w:t>Lynette Strangways</w:t>
            </w:r>
          </w:p>
        </w:tc>
        <w:tc>
          <w:tcPr>
            <w:tcW w:w="2642" w:type="dxa"/>
            <w:shd w:val="clear" w:color="auto" w:fill="FAE2D5" w:themeFill="accent2" w:themeFillTint="33"/>
          </w:tcPr>
          <w:p w14:paraId="7962FB86" w14:textId="502800FB"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Outcome: </w:t>
            </w:r>
            <w:r w:rsidRPr="00CE729A">
              <w:rPr>
                <w:rFonts w:eastAsia="Times New Roman" w:cs="Times New Roman"/>
                <w:color w:val="000000"/>
                <w:kern w:val="0"/>
                <w:lang w:eastAsia="en-GB"/>
                <w14:ligatures w14:val="none"/>
              </w:rPr>
              <w:t>Carried</w:t>
            </w:r>
          </w:p>
        </w:tc>
      </w:tr>
      <w:tr w:rsidR="00CE729A" w:rsidRPr="00CE729A" w14:paraId="4F1CF938" w14:textId="77777777" w:rsidTr="00CE729A">
        <w:trPr>
          <w:trHeight w:val="77"/>
        </w:trPr>
        <w:tc>
          <w:tcPr>
            <w:tcW w:w="3005" w:type="dxa"/>
            <w:shd w:val="clear" w:color="auto" w:fill="FAE2D5" w:themeFill="accent2" w:themeFillTint="33"/>
          </w:tcPr>
          <w:p w14:paraId="05762F2F"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c>
          <w:tcPr>
            <w:tcW w:w="3369" w:type="dxa"/>
            <w:shd w:val="clear" w:color="auto" w:fill="FAE2D5" w:themeFill="accent2" w:themeFillTint="33"/>
          </w:tcPr>
          <w:p w14:paraId="21FCD06E"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c>
          <w:tcPr>
            <w:tcW w:w="2642" w:type="dxa"/>
            <w:shd w:val="clear" w:color="auto" w:fill="FAE2D5" w:themeFill="accent2" w:themeFillTint="33"/>
          </w:tcPr>
          <w:p w14:paraId="7AD4C1D5" w14:textId="77777777"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p>
        </w:tc>
      </w:tr>
      <w:tr w:rsidR="00CE729A" w:rsidRPr="00CE729A" w14:paraId="623B0031" w14:textId="77777777" w:rsidTr="00CE729A">
        <w:tc>
          <w:tcPr>
            <w:tcW w:w="3005" w:type="dxa"/>
            <w:shd w:val="clear" w:color="auto" w:fill="FAE2D5" w:themeFill="accent2" w:themeFillTint="33"/>
          </w:tcPr>
          <w:p w14:paraId="0F41B384" w14:textId="42D2C7DB"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Abstained: </w:t>
            </w:r>
            <w:r w:rsidRPr="00CE729A">
              <w:rPr>
                <w:rFonts w:eastAsia="Times New Roman" w:cs="Times New Roman"/>
                <w:color w:val="000000"/>
                <w:kern w:val="0"/>
                <w:lang w:eastAsia="en-GB"/>
                <w14:ligatures w14:val="none"/>
              </w:rPr>
              <w:t>1</w:t>
            </w:r>
          </w:p>
        </w:tc>
        <w:tc>
          <w:tcPr>
            <w:tcW w:w="3369" w:type="dxa"/>
            <w:shd w:val="clear" w:color="auto" w:fill="FAE2D5" w:themeFill="accent2" w:themeFillTint="33"/>
          </w:tcPr>
          <w:p w14:paraId="66908067" w14:textId="392ACD56"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 xml:space="preserve">In favour: </w:t>
            </w:r>
            <w:r w:rsidRPr="00CE729A">
              <w:rPr>
                <w:rFonts w:eastAsia="Times New Roman" w:cs="Times New Roman"/>
                <w:color w:val="000000"/>
                <w:kern w:val="0"/>
                <w:lang w:eastAsia="en-GB"/>
                <w14:ligatures w14:val="none"/>
              </w:rPr>
              <w:t>91</w:t>
            </w:r>
          </w:p>
        </w:tc>
        <w:tc>
          <w:tcPr>
            <w:tcW w:w="2642" w:type="dxa"/>
            <w:shd w:val="clear" w:color="auto" w:fill="FAE2D5" w:themeFill="accent2" w:themeFillTint="33"/>
          </w:tcPr>
          <w:p w14:paraId="509AEB20" w14:textId="772A120B" w:rsidR="00CE729A" w:rsidRPr="00CE729A" w:rsidRDefault="00CE729A" w:rsidP="00CE729A">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b/>
                <w:bCs/>
                <w:color w:val="000000"/>
                <w:kern w:val="0"/>
                <w:lang w:eastAsia="en-GB"/>
                <w14:ligatures w14:val="none"/>
              </w:rPr>
              <w:t>Against</w:t>
            </w:r>
            <w:r w:rsidRPr="00CE729A">
              <w:rPr>
                <w:rFonts w:eastAsia="Times New Roman" w:cs="Times New Roman"/>
                <w:color w:val="000000"/>
                <w:kern w:val="0"/>
                <w:lang w:eastAsia="en-GB"/>
                <w14:ligatures w14:val="none"/>
              </w:rPr>
              <w:t>: 0</w:t>
            </w:r>
          </w:p>
        </w:tc>
      </w:tr>
    </w:tbl>
    <w:p w14:paraId="1BE943DF" w14:textId="538BE733" w:rsidR="00CE729A" w:rsidRPr="00CE729A" w:rsidRDefault="00CE729A" w:rsidP="00CE729A">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 xml:space="preserve">The vote was a simple majority (50+1) by show of hands. </w:t>
      </w:r>
    </w:p>
    <w:p w14:paraId="4F3B459A" w14:textId="77777777" w:rsidR="00EB1469" w:rsidRPr="00CE729A" w:rsidRDefault="00EB1469"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lastRenderedPageBreak/>
        <w:br/>
      </w:r>
    </w:p>
    <w:tbl>
      <w:tblPr>
        <w:tblStyle w:val="TableGrid"/>
        <w:tblW w:w="0" w:type="auto"/>
        <w:tblLook w:val="04A0" w:firstRow="1" w:lastRow="0" w:firstColumn="1" w:lastColumn="0" w:noHBand="0" w:noVBand="1"/>
      </w:tblPr>
      <w:tblGrid>
        <w:gridCol w:w="9016"/>
      </w:tblGrid>
      <w:tr w:rsidR="00EB1469" w:rsidRPr="00CE729A" w14:paraId="04F5C6F0" w14:textId="77777777" w:rsidTr="00EB1469">
        <w:tc>
          <w:tcPr>
            <w:tcW w:w="9016" w:type="dxa"/>
            <w:shd w:val="clear" w:color="auto" w:fill="D9D9D9" w:themeFill="background1" w:themeFillShade="D9"/>
          </w:tcPr>
          <w:p w14:paraId="41D434AE" w14:textId="665E09E7" w:rsidR="00EB1469" w:rsidRPr="00CE729A" w:rsidRDefault="00EB1469" w:rsidP="00EB1469">
            <w:pPr>
              <w:pStyle w:val="ListParagraph"/>
              <w:numPr>
                <w:ilvl w:val="0"/>
                <w:numId w:val="1"/>
              </w:numPr>
              <w:rPr>
                <w:b/>
                <w:bCs/>
                <w:lang w:eastAsia="en-GB"/>
              </w:rPr>
            </w:pPr>
            <w:r w:rsidRPr="00CE729A">
              <w:rPr>
                <w:b/>
                <w:bCs/>
                <w:lang w:eastAsia="en-GB"/>
              </w:rPr>
              <w:t xml:space="preserve">CHC Nominations </w:t>
            </w:r>
          </w:p>
        </w:tc>
      </w:tr>
    </w:tbl>
    <w:p w14:paraId="10177534" w14:textId="7D30F651" w:rsidR="00CE75AD" w:rsidRPr="00CE729A" w:rsidRDefault="00EB1469" w:rsidP="00BC1B9B">
      <w:pPr>
        <w:spacing w:before="100" w:beforeAutospacing="1" w:after="100" w:afterAutospacing="1" w:line="240" w:lineRule="auto"/>
        <w:rPr>
          <w:color w:val="000000"/>
        </w:rPr>
      </w:pPr>
      <w:r w:rsidRPr="00CE729A">
        <w:rPr>
          <w:color w:val="000000"/>
        </w:rPr>
        <w:t>In accordance with</w:t>
      </w:r>
      <w:r w:rsidRPr="00CE729A">
        <w:rPr>
          <w:rStyle w:val="apple-converted-space"/>
          <w:color w:val="000000"/>
        </w:rPr>
        <w:t> </w:t>
      </w:r>
      <w:r w:rsidRPr="00685872">
        <w:rPr>
          <w:rStyle w:val="Strong"/>
          <w:b w:val="0"/>
          <w:bCs w:val="0"/>
          <w:color w:val="000000"/>
        </w:rPr>
        <w:t>Rules 15 and 16 of the KAC Rule Book</w:t>
      </w:r>
      <w:r w:rsidRPr="00CE729A">
        <w:rPr>
          <w:color w:val="000000"/>
        </w:rPr>
        <w:t xml:space="preserve">, family groups undertook nominations for the Cultural Heritage Committee (CHC) and were conducted while the director election votes were being counted by SANTS. </w:t>
      </w:r>
    </w:p>
    <w:p w14:paraId="27546896" w14:textId="26C88B5A" w:rsidR="00EB1469" w:rsidRPr="00CE729A" w:rsidRDefault="00EB1469" w:rsidP="00BC1B9B">
      <w:pPr>
        <w:spacing w:before="100" w:beforeAutospacing="1" w:after="100" w:afterAutospacing="1" w:line="240" w:lineRule="auto"/>
        <w:rPr>
          <w:color w:val="000000"/>
        </w:rPr>
      </w:pPr>
      <w:r w:rsidRPr="00CE729A">
        <w:rPr>
          <w:color w:val="000000"/>
        </w:rPr>
        <w:t>The following CHC nominations were recorded:</w:t>
      </w:r>
    </w:p>
    <w:tbl>
      <w:tblPr>
        <w:tblStyle w:val="TableGrid"/>
        <w:tblW w:w="0" w:type="auto"/>
        <w:tblLook w:val="04A0" w:firstRow="1" w:lastRow="0" w:firstColumn="1" w:lastColumn="0" w:noHBand="0" w:noVBand="1"/>
      </w:tblPr>
      <w:tblGrid>
        <w:gridCol w:w="1696"/>
        <w:gridCol w:w="4314"/>
        <w:gridCol w:w="3006"/>
      </w:tblGrid>
      <w:tr w:rsidR="00EB1469" w:rsidRPr="00CE729A" w14:paraId="0792988C" w14:textId="77777777" w:rsidTr="00EB1469">
        <w:tc>
          <w:tcPr>
            <w:tcW w:w="1696" w:type="dxa"/>
          </w:tcPr>
          <w:p w14:paraId="249089C1" w14:textId="4B43A2AA"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FAMILY</w:t>
            </w:r>
          </w:p>
        </w:tc>
        <w:tc>
          <w:tcPr>
            <w:tcW w:w="4314" w:type="dxa"/>
          </w:tcPr>
          <w:p w14:paraId="58016483" w14:textId="3B21C674"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NOMINATED REPRESENTATIVE</w:t>
            </w:r>
          </w:p>
        </w:tc>
        <w:tc>
          <w:tcPr>
            <w:tcW w:w="3006" w:type="dxa"/>
          </w:tcPr>
          <w:p w14:paraId="4879E6A8" w14:textId="5979DF31"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NOMINATED PROXY</w:t>
            </w:r>
          </w:p>
        </w:tc>
      </w:tr>
      <w:tr w:rsidR="00EB1469" w:rsidRPr="00CE729A" w14:paraId="62769A99" w14:textId="77777777" w:rsidTr="00EB1469">
        <w:tc>
          <w:tcPr>
            <w:tcW w:w="1696" w:type="dxa"/>
          </w:tcPr>
          <w:p w14:paraId="112C5FA3" w14:textId="7FD9101F"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Allen</w:t>
            </w:r>
          </w:p>
        </w:tc>
        <w:tc>
          <w:tcPr>
            <w:tcW w:w="4314" w:type="dxa"/>
          </w:tcPr>
          <w:p w14:paraId="6E5DA749" w14:textId="0C78CC3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Elton Brady</w:t>
            </w:r>
          </w:p>
        </w:tc>
        <w:tc>
          <w:tcPr>
            <w:tcW w:w="3006" w:type="dxa"/>
          </w:tcPr>
          <w:p w14:paraId="19E788C5" w14:textId="2270047B"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Nicholas Brady</w:t>
            </w:r>
          </w:p>
        </w:tc>
      </w:tr>
      <w:tr w:rsidR="00EB1469" w:rsidRPr="00CE729A" w14:paraId="3CA0C941" w14:textId="77777777" w:rsidTr="00EB1469">
        <w:tc>
          <w:tcPr>
            <w:tcW w:w="1696" w:type="dxa"/>
          </w:tcPr>
          <w:p w14:paraId="5D4558E1" w14:textId="50CDA426"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Baker</w:t>
            </w:r>
          </w:p>
        </w:tc>
        <w:tc>
          <w:tcPr>
            <w:tcW w:w="4314" w:type="dxa"/>
          </w:tcPr>
          <w:p w14:paraId="486F90FF" w14:textId="02268C3C"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Allan Wallace</w:t>
            </w:r>
          </w:p>
        </w:tc>
        <w:tc>
          <w:tcPr>
            <w:tcW w:w="3006" w:type="dxa"/>
          </w:tcPr>
          <w:p w14:paraId="7B1A57A2" w14:textId="0F7A0E0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Maxine Horace</w:t>
            </w:r>
          </w:p>
        </w:tc>
      </w:tr>
      <w:tr w:rsidR="00EB1469" w:rsidRPr="00CE729A" w14:paraId="0C65929B" w14:textId="77777777" w:rsidTr="00EB1469">
        <w:tc>
          <w:tcPr>
            <w:tcW w:w="1696" w:type="dxa"/>
          </w:tcPr>
          <w:p w14:paraId="016F7C2E" w14:textId="6241F7AB"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Dare</w:t>
            </w:r>
          </w:p>
        </w:tc>
        <w:tc>
          <w:tcPr>
            <w:tcW w:w="4314" w:type="dxa"/>
          </w:tcPr>
          <w:p w14:paraId="2CFBB187" w14:textId="5320C558"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Rick Dadleh</w:t>
            </w:r>
          </w:p>
        </w:tc>
        <w:tc>
          <w:tcPr>
            <w:tcW w:w="3006" w:type="dxa"/>
          </w:tcPr>
          <w:p w14:paraId="4ED64017" w14:textId="53A3406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Nicole Carter</w:t>
            </w:r>
          </w:p>
        </w:tc>
      </w:tr>
      <w:tr w:rsidR="00EB1469" w:rsidRPr="00CE729A" w14:paraId="18449F03" w14:textId="77777777" w:rsidTr="00EB1469">
        <w:tc>
          <w:tcPr>
            <w:tcW w:w="1696" w:type="dxa"/>
          </w:tcPr>
          <w:p w14:paraId="63190E22" w14:textId="27B0611F"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Davis</w:t>
            </w:r>
          </w:p>
        </w:tc>
        <w:tc>
          <w:tcPr>
            <w:tcW w:w="4314" w:type="dxa"/>
          </w:tcPr>
          <w:p w14:paraId="53401155" w14:textId="1E8FA4BA"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Rodney Dodd</w:t>
            </w:r>
          </w:p>
        </w:tc>
        <w:tc>
          <w:tcPr>
            <w:tcW w:w="3006" w:type="dxa"/>
          </w:tcPr>
          <w:p w14:paraId="5BE5C1B2" w14:textId="4ADF2087"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Grant Warren</w:t>
            </w:r>
          </w:p>
        </w:tc>
      </w:tr>
      <w:tr w:rsidR="00EB1469" w:rsidRPr="00CE729A" w14:paraId="08C70EEA" w14:textId="77777777" w:rsidTr="00EB1469">
        <w:tc>
          <w:tcPr>
            <w:tcW w:w="1696" w:type="dxa"/>
          </w:tcPr>
          <w:p w14:paraId="054CB4C1" w14:textId="700E6228"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Dingaman</w:t>
            </w:r>
          </w:p>
        </w:tc>
        <w:tc>
          <w:tcPr>
            <w:tcW w:w="4314" w:type="dxa"/>
          </w:tcPr>
          <w:p w14:paraId="6ABF1306" w14:textId="1720EBB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Barbara Amos</w:t>
            </w:r>
          </w:p>
        </w:tc>
        <w:tc>
          <w:tcPr>
            <w:tcW w:w="3006" w:type="dxa"/>
          </w:tcPr>
          <w:p w14:paraId="3F49AEE3" w14:textId="54752D43"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Andrew Dingaman</w:t>
            </w:r>
          </w:p>
        </w:tc>
      </w:tr>
      <w:tr w:rsidR="00EB1469" w:rsidRPr="00CE729A" w14:paraId="62A0D891" w14:textId="77777777" w:rsidTr="00EB1469">
        <w:tc>
          <w:tcPr>
            <w:tcW w:w="1696" w:type="dxa"/>
          </w:tcPr>
          <w:p w14:paraId="4565957B" w14:textId="4B9979F5"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Fatt</w:t>
            </w:r>
          </w:p>
        </w:tc>
        <w:tc>
          <w:tcPr>
            <w:tcW w:w="4314" w:type="dxa"/>
          </w:tcPr>
          <w:p w14:paraId="65246B3E" w14:textId="59E89893"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w:t>
            </w:r>
          </w:p>
        </w:tc>
        <w:tc>
          <w:tcPr>
            <w:tcW w:w="3006" w:type="dxa"/>
          </w:tcPr>
          <w:p w14:paraId="41332861" w14:textId="4B3220CF"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w:t>
            </w:r>
          </w:p>
        </w:tc>
      </w:tr>
      <w:tr w:rsidR="00EB1469" w:rsidRPr="00CE729A" w14:paraId="25059ABA" w14:textId="77777777" w:rsidTr="00EB1469">
        <w:tc>
          <w:tcPr>
            <w:tcW w:w="1696" w:type="dxa"/>
          </w:tcPr>
          <w:p w14:paraId="6097D495" w14:textId="588A885B"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Kite</w:t>
            </w:r>
          </w:p>
        </w:tc>
        <w:tc>
          <w:tcPr>
            <w:tcW w:w="4314" w:type="dxa"/>
          </w:tcPr>
          <w:p w14:paraId="3BC340F4" w14:textId="3ADAF860"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Elaine Kite</w:t>
            </w:r>
          </w:p>
        </w:tc>
        <w:tc>
          <w:tcPr>
            <w:tcW w:w="3006" w:type="dxa"/>
          </w:tcPr>
          <w:p w14:paraId="4C9FAEE6" w14:textId="589CAB72"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Glen Newchurch</w:t>
            </w:r>
          </w:p>
        </w:tc>
      </w:tr>
      <w:tr w:rsidR="00EB1469" w:rsidRPr="00CE729A" w14:paraId="509918C2" w14:textId="77777777" w:rsidTr="00EB1469">
        <w:tc>
          <w:tcPr>
            <w:tcW w:w="1696" w:type="dxa"/>
          </w:tcPr>
          <w:p w14:paraId="70CDC600" w14:textId="5815B908"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Larkin</w:t>
            </w:r>
          </w:p>
        </w:tc>
        <w:tc>
          <w:tcPr>
            <w:tcW w:w="4314" w:type="dxa"/>
          </w:tcPr>
          <w:p w14:paraId="2131E7E9" w14:textId="17122D7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Aaron Thomas</w:t>
            </w:r>
          </w:p>
        </w:tc>
        <w:tc>
          <w:tcPr>
            <w:tcW w:w="3006" w:type="dxa"/>
          </w:tcPr>
          <w:p w14:paraId="129A9D81" w14:textId="79A21BD8"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Elaine Moosha</w:t>
            </w:r>
          </w:p>
        </w:tc>
      </w:tr>
      <w:tr w:rsidR="00EB1469" w:rsidRPr="00CE729A" w14:paraId="43E4FF6F" w14:textId="77777777" w:rsidTr="00EB1469">
        <w:tc>
          <w:tcPr>
            <w:tcW w:w="1696" w:type="dxa"/>
          </w:tcPr>
          <w:p w14:paraId="6BAE51C8" w14:textId="5EC96B83"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Reid</w:t>
            </w:r>
          </w:p>
        </w:tc>
        <w:tc>
          <w:tcPr>
            <w:tcW w:w="4314" w:type="dxa"/>
          </w:tcPr>
          <w:p w14:paraId="19845E71" w14:textId="4DCBE55A"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Roxanne Colson</w:t>
            </w:r>
          </w:p>
        </w:tc>
        <w:tc>
          <w:tcPr>
            <w:tcW w:w="3006" w:type="dxa"/>
          </w:tcPr>
          <w:p w14:paraId="0627E767" w14:textId="70673AF0"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Raymond Colson</w:t>
            </w:r>
          </w:p>
        </w:tc>
      </w:tr>
      <w:tr w:rsidR="00EB1469" w:rsidRPr="00CE729A" w14:paraId="69ED6400" w14:textId="77777777" w:rsidTr="00EB1469">
        <w:tc>
          <w:tcPr>
            <w:tcW w:w="1696" w:type="dxa"/>
          </w:tcPr>
          <w:p w14:paraId="33229CED" w14:textId="130EDB03"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Smith</w:t>
            </w:r>
          </w:p>
        </w:tc>
        <w:tc>
          <w:tcPr>
            <w:tcW w:w="4314" w:type="dxa"/>
          </w:tcPr>
          <w:p w14:paraId="51EAEEBD" w14:textId="3C3E57BC"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Anna Strzelecki</w:t>
            </w:r>
          </w:p>
        </w:tc>
        <w:tc>
          <w:tcPr>
            <w:tcW w:w="3006" w:type="dxa"/>
          </w:tcPr>
          <w:p w14:paraId="3CD59CCE" w14:textId="2CC432E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Ken Smith</w:t>
            </w:r>
          </w:p>
        </w:tc>
      </w:tr>
      <w:tr w:rsidR="00EB1469" w:rsidRPr="00CE729A" w14:paraId="7CB10DA1" w14:textId="77777777" w:rsidTr="00EB1469">
        <w:tc>
          <w:tcPr>
            <w:tcW w:w="1696" w:type="dxa"/>
          </w:tcPr>
          <w:p w14:paraId="2D39DDE8" w14:textId="34A2591D"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Starkey</w:t>
            </w:r>
          </w:p>
        </w:tc>
        <w:tc>
          <w:tcPr>
            <w:tcW w:w="4314" w:type="dxa"/>
          </w:tcPr>
          <w:p w14:paraId="2002E15A" w14:textId="0B132C38"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Andrew Starkey</w:t>
            </w:r>
          </w:p>
        </w:tc>
        <w:tc>
          <w:tcPr>
            <w:tcW w:w="3006" w:type="dxa"/>
          </w:tcPr>
          <w:p w14:paraId="298C0BE5" w14:textId="33C99B0D"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Mia Starkey</w:t>
            </w:r>
          </w:p>
        </w:tc>
      </w:tr>
      <w:tr w:rsidR="00EB1469" w:rsidRPr="00CE729A" w14:paraId="172082F1" w14:textId="77777777" w:rsidTr="00EB1469">
        <w:tc>
          <w:tcPr>
            <w:tcW w:w="1696" w:type="dxa"/>
          </w:tcPr>
          <w:p w14:paraId="03FDFE0B" w14:textId="2DAC1221"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Strangways</w:t>
            </w:r>
          </w:p>
        </w:tc>
        <w:tc>
          <w:tcPr>
            <w:tcW w:w="4314" w:type="dxa"/>
          </w:tcPr>
          <w:p w14:paraId="42079D60" w14:textId="26BB8C29"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Lynette Strangways</w:t>
            </w:r>
          </w:p>
        </w:tc>
        <w:tc>
          <w:tcPr>
            <w:tcW w:w="3006" w:type="dxa"/>
          </w:tcPr>
          <w:p w14:paraId="392D3A40" w14:textId="0527D2C0"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Joanne Strangways</w:t>
            </w:r>
          </w:p>
        </w:tc>
      </w:tr>
      <w:tr w:rsidR="00EB1469" w:rsidRPr="00CE729A" w14:paraId="6A4D1129" w14:textId="77777777" w:rsidTr="00EB1469">
        <w:tc>
          <w:tcPr>
            <w:tcW w:w="1696" w:type="dxa"/>
          </w:tcPr>
          <w:p w14:paraId="684D8B91" w14:textId="749E4074"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Thomas</w:t>
            </w:r>
          </w:p>
        </w:tc>
        <w:tc>
          <w:tcPr>
            <w:tcW w:w="4314" w:type="dxa"/>
          </w:tcPr>
          <w:p w14:paraId="01F01BFC" w14:textId="24614243"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Andrew Saunders</w:t>
            </w:r>
          </w:p>
        </w:tc>
        <w:tc>
          <w:tcPr>
            <w:tcW w:w="3006" w:type="dxa"/>
          </w:tcPr>
          <w:p w14:paraId="736E5202" w14:textId="4D9B6B65"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Corey Thomas</w:t>
            </w:r>
          </w:p>
        </w:tc>
      </w:tr>
      <w:tr w:rsidR="00EB1469" w:rsidRPr="00CE729A" w14:paraId="4E40E9B2" w14:textId="77777777" w:rsidTr="00EB1469">
        <w:tc>
          <w:tcPr>
            <w:tcW w:w="1696" w:type="dxa"/>
          </w:tcPr>
          <w:p w14:paraId="746DDBF7" w14:textId="7A297CC6"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Turner</w:t>
            </w:r>
          </w:p>
        </w:tc>
        <w:tc>
          <w:tcPr>
            <w:tcW w:w="4314" w:type="dxa"/>
          </w:tcPr>
          <w:p w14:paraId="359C7A0F" w14:textId="762C1B18"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Kahlia Gibson</w:t>
            </w:r>
          </w:p>
        </w:tc>
        <w:tc>
          <w:tcPr>
            <w:tcW w:w="3006" w:type="dxa"/>
          </w:tcPr>
          <w:p w14:paraId="4F035782" w14:textId="2DC620DB"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Belynda Nairn</w:t>
            </w:r>
          </w:p>
        </w:tc>
      </w:tr>
      <w:tr w:rsidR="00EB1469" w:rsidRPr="00CE729A" w14:paraId="6AEDE6AD" w14:textId="77777777" w:rsidTr="00EB1469">
        <w:tc>
          <w:tcPr>
            <w:tcW w:w="1696" w:type="dxa"/>
          </w:tcPr>
          <w:p w14:paraId="7A3CD2AC" w14:textId="38C86C67" w:rsidR="00EB1469" w:rsidRPr="00CE729A" w:rsidRDefault="00EB1469" w:rsidP="00BC1B9B">
            <w:pPr>
              <w:spacing w:before="100" w:beforeAutospacing="1" w:after="100" w:afterAutospacing="1"/>
              <w:rPr>
                <w:rFonts w:eastAsia="Times New Roman" w:cs="Times New Roman"/>
                <w:b/>
                <w:bCs/>
                <w:color w:val="000000"/>
                <w:kern w:val="0"/>
                <w:lang w:eastAsia="en-GB"/>
                <w14:ligatures w14:val="none"/>
              </w:rPr>
            </w:pPr>
            <w:r w:rsidRPr="00CE729A">
              <w:rPr>
                <w:rFonts w:eastAsia="Times New Roman" w:cs="Times New Roman"/>
                <w:b/>
                <w:bCs/>
                <w:color w:val="000000"/>
                <w:kern w:val="0"/>
                <w:lang w:eastAsia="en-GB"/>
                <w14:ligatures w14:val="none"/>
              </w:rPr>
              <w:t>Wingfield</w:t>
            </w:r>
          </w:p>
        </w:tc>
        <w:tc>
          <w:tcPr>
            <w:tcW w:w="4314" w:type="dxa"/>
          </w:tcPr>
          <w:p w14:paraId="0A6B05E7" w14:textId="5D851A9F"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Glen Wingfield</w:t>
            </w:r>
          </w:p>
        </w:tc>
        <w:tc>
          <w:tcPr>
            <w:tcW w:w="3006" w:type="dxa"/>
          </w:tcPr>
          <w:p w14:paraId="46CE144F" w14:textId="4A014694" w:rsidR="00EB1469" w:rsidRPr="00CE729A" w:rsidRDefault="00EB1469" w:rsidP="00BC1B9B">
            <w:pPr>
              <w:spacing w:before="100" w:beforeAutospacing="1" w:after="100" w:afterAutospacing="1"/>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Sonia Gaston</w:t>
            </w:r>
          </w:p>
        </w:tc>
      </w:tr>
    </w:tbl>
    <w:p w14:paraId="79B2C6EC" w14:textId="1E213E68" w:rsidR="00EB1469" w:rsidRPr="00CE729A" w:rsidRDefault="00EB1469"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No nominations were received from the Fatt family.</w:t>
      </w:r>
    </w:p>
    <w:tbl>
      <w:tblPr>
        <w:tblStyle w:val="TableGrid"/>
        <w:tblW w:w="0" w:type="auto"/>
        <w:tblLook w:val="04A0" w:firstRow="1" w:lastRow="0" w:firstColumn="1" w:lastColumn="0" w:noHBand="0" w:noVBand="1"/>
      </w:tblPr>
      <w:tblGrid>
        <w:gridCol w:w="9016"/>
      </w:tblGrid>
      <w:tr w:rsidR="00EB1469" w:rsidRPr="00CE729A" w14:paraId="27394715" w14:textId="77777777" w:rsidTr="00EB1469">
        <w:tc>
          <w:tcPr>
            <w:tcW w:w="9016" w:type="dxa"/>
            <w:shd w:val="clear" w:color="auto" w:fill="D9D9D9" w:themeFill="background1" w:themeFillShade="D9"/>
          </w:tcPr>
          <w:p w14:paraId="2E239C8B" w14:textId="207E088D" w:rsidR="00EB1469" w:rsidRPr="00CE729A" w:rsidRDefault="00EB1469" w:rsidP="00EB1469">
            <w:pPr>
              <w:pStyle w:val="ListParagraph"/>
              <w:numPr>
                <w:ilvl w:val="0"/>
                <w:numId w:val="1"/>
              </w:numPr>
              <w:rPr>
                <w:b/>
                <w:bCs/>
                <w:lang w:eastAsia="en-GB"/>
              </w:rPr>
            </w:pPr>
            <w:r w:rsidRPr="00CE729A">
              <w:rPr>
                <w:b/>
                <w:bCs/>
                <w:lang w:eastAsia="en-GB"/>
              </w:rPr>
              <w:t>Membership Register Update</w:t>
            </w:r>
          </w:p>
        </w:tc>
      </w:tr>
    </w:tbl>
    <w:p w14:paraId="7984CD82" w14:textId="1C0F85F7" w:rsidR="00CE729A" w:rsidRPr="00CE729A" w:rsidRDefault="00EB1469"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The facilitator reminded attendees to update their contact details for the membership register if they have changed</w:t>
      </w:r>
      <w:r w:rsidR="00CE729A" w:rsidRPr="00CE729A">
        <w:rPr>
          <w:rFonts w:eastAsia="Times New Roman" w:cs="Times New Roman"/>
          <w:color w:val="000000"/>
          <w:kern w:val="0"/>
          <w:lang w:eastAsia="en-GB"/>
          <w14:ligatures w14:val="none"/>
        </w:rPr>
        <w:t>, and forms were made available for this purpose.</w:t>
      </w:r>
    </w:p>
    <w:tbl>
      <w:tblPr>
        <w:tblStyle w:val="TableGrid"/>
        <w:tblW w:w="0" w:type="auto"/>
        <w:tblLook w:val="04A0" w:firstRow="1" w:lastRow="0" w:firstColumn="1" w:lastColumn="0" w:noHBand="0" w:noVBand="1"/>
      </w:tblPr>
      <w:tblGrid>
        <w:gridCol w:w="9016"/>
      </w:tblGrid>
      <w:tr w:rsidR="00CE729A" w:rsidRPr="00CE729A" w14:paraId="0AF346D8" w14:textId="77777777" w:rsidTr="00CE729A">
        <w:tc>
          <w:tcPr>
            <w:tcW w:w="9016" w:type="dxa"/>
            <w:shd w:val="clear" w:color="auto" w:fill="D9D9D9" w:themeFill="background1" w:themeFillShade="D9"/>
          </w:tcPr>
          <w:p w14:paraId="21F9E5D8" w14:textId="1CABA69B" w:rsidR="00CE729A" w:rsidRPr="00CE729A" w:rsidRDefault="00CE729A" w:rsidP="00CE729A">
            <w:pPr>
              <w:pStyle w:val="ListParagraph"/>
              <w:numPr>
                <w:ilvl w:val="0"/>
                <w:numId w:val="1"/>
              </w:numPr>
              <w:rPr>
                <w:b/>
                <w:bCs/>
                <w:lang w:eastAsia="en-GB"/>
              </w:rPr>
            </w:pPr>
            <w:r w:rsidRPr="00CE729A">
              <w:rPr>
                <w:b/>
                <w:bCs/>
                <w:lang w:eastAsia="en-GB"/>
              </w:rPr>
              <w:t>Any other business</w:t>
            </w:r>
          </w:p>
        </w:tc>
      </w:tr>
    </w:tbl>
    <w:p w14:paraId="2E40235A" w14:textId="1CF626E8" w:rsidR="00CE729A" w:rsidRPr="00CE729A" w:rsidRDefault="00CE729A" w:rsidP="00BC1B9B">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No other business, although the facilitation noted learnings from the day given the new venue.</w:t>
      </w:r>
    </w:p>
    <w:tbl>
      <w:tblPr>
        <w:tblStyle w:val="TableGrid"/>
        <w:tblW w:w="0" w:type="auto"/>
        <w:tblLook w:val="04A0" w:firstRow="1" w:lastRow="0" w:firstColumn="1" w:lastColumn="0" w:noHBand="0" w:noVBand="1"/>
      </w:tblPr>
      <w:tblGrid>
        <w:gridCol w:w="9016"/>
      </w:tblGrid>
      <w:tr w:rsidR="00CE729A" w:rsidRPr="00CE729A" w14:paraId="348843DE" w14:textId="77777777" w:rsidTr="00CE729A">
        <w:tc>
          <w:tcPr>
            <w:tcW w:w="9016" w:type="dxa"/>
            <w:shd w:val="clear" w:color="auto" w:fill="D9D9D9" w:themeFill="background1" w:themeFillShade="D9"/>
          </w:tcPr>
          <w:p w14:paraId="1B05472D" w14:textId="13C83B1B" w:rsidR="00CE729A" w:rsidRPr="00CE729A" w:rsidRDefault="00CE729A" w:rsidP="00CE729A">
            <w:pPr>
              <w:pStyle w:val="ListParagraph"/>
              <w:numPr>
                <w:ilvl w:val="0"/>
                <w:numId w:val="1"/>
              </w:numPr>
              <w:rPr>
                <w:b/>
                <w:bCs/>
                <w:lang w:eastAsia="en-GB"/>
              </w:rPr>
            </w:pPr>
            <w:r w:rsidRPr="00CE729A">
              <w:rPr>
                <w:b/>
                <w:bCs/>
                <w:lang w:eastAsia="en-GB"/>
              </w:rPr>
              <w:t>Meeting Close</w:t>
            </w:r>
          </w:p>
        </w:tc>
      </w:tr>
    </w:tbl>
    <w:p w14:paraId="3729BE62" w14:textId="28068B78" w:rsidR="002C7859" w:rsidRPr="00685872" w:rsidRDefault="00CE729A" w:rsidP="00685872">
      <w:pPr>
        <w:spacing w:before="100" w:beforeAutospacing="1" w:after="100" w:afterAutospacing="1" w:line="240" w:lineRule="auto"/>
        <w:rPr>
          <w:rFonts w:eastAsia="Times New Roman" w:cs="Times New Roman"/>
          <w:color w:val="000000"/>
          <w:kern w:val="0"/>
          <w:lang w:eastAsia="en-GB"/>
          <w14:ligatures w14:val="none"/>
        </w:rPr>
      </w:pPr>
      <w:r w:rsidRPr="00CE729A">
        <w:rPr>
          <w:rFonts w:eastAsia="Times New Roman" w:cs="Times New Roman"/>
          <w:color w:val="000000"/>
          <w:kern w:val="0"/>
          <w:lang w:eastAsia="en-GB"/>
          <w14:ligatures w14:val="none"/>
        </w:rPr>
        <w:t xml:space="preserve">The Chair thanked everyone for their attendance and closed the meeting at 4.55pm. </w:t>
      </w:r>
    </w:p>
    <w:sectPr w:rsidR="002C7859" w:rsidRPr="00685872">
      <w:headerReference w:type="even" r:id="rId15"/>
      <w:headerReference w:type="default" r:id="rId16"/>
      <w:footerReference w:type="even" r:id="rId17"/>
      <w:footerReference w:type="default" r:id="rId18"/>
      <w:headerReference w:type="first" r:id="rId19"/>
      <w:footerReference w:type="first" r:id="rId20"/>
      <w:pgSz w:w="11906" w:h="16838"/>
      <w:pgMar w:top="1440" w:right="1440" w:bottom="1440" w:left="1440" w:header="708" w:footer="708"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Leonora Herweijer" w:date="2025-12-01T09:50:00Z" w:initials="LH">
    <w:p w14:paraId="2F2A798C" w14:textId="77777777" w:rsidR="005E1355" w:rsidRDefault="005E1355" w:rsidP="005E1355">
      <w:pPr>
        <w:pStyle w:val="CommentText"/>
      </w:pPr>
      <w:r>
        <w:rPr>
          <w:rStyle w:val="CommentReference"/>
        </w:rPr>
        <w:annotationRef/>
      </w:r>
      <w:r>
        <w:t>This is not specifically required so would be more vague about this</w:t>
      </w:r>
    </w:p>
  </w:comment>
  <w:comment w:id="1" w:author="Leonora Herweijer" w:date="2025-12-01T09:57:00Z" w:initials="LH">
    <w:p w14:paraId="251B102F" w14:textId="77777777" w:rsidR="005E1355" w:rsidRDefault="005E1355" w:rsidP="005E1355">
      <w:pPr>
        <w:pStyle w:val="CommentText"/>
      </w:pPr>
      <w:r>
        <w:rPr>
          <w:rStyle w:val="CommentReference"/>
        </w:rPr>
        <w:annotationRef/>
      </w:r>
      <w:r>
        <w:t>Confidential legal matters</w:t>
      </w:r>
    </w:p>
  </w:comment>
  <w:comment w:id="2" w:author="Leonora Herweijer" w:date="2025-12-01T09:59:00Z" w:initials="LH">
    <w:p w14:paraId="35549A54" w14:textId="77777777" w:rsidR="00DD51B7" w:rsidRDefault="00DD51B7" w:rsidP="00DD51B7">
      <w:pPr>
        <w:pStyle w:val="CommentText"/>
      </w:pPr>
      <w:r>
        <w:rPr>
          <w:rStyle w:val="CommentReference"/>
        </w:rPr>
        <w:annotationRef/>
      </w:r>
      <w:r>
        <w:t>Making it a bit less of a transscript ☺️</w:t>
      </w:r>
    </w:p>
  </w:comment>
  <w:comment w:id="3" w:author="Leonora Herweijer" w:date="2025-12-01T10:01:00Z" w:initials="LH">
    <w:p w14:paraId="73608036" w14:textId="77777777" w:rsidR="00DD51B7" w:rsidRDefault="00DD51B7" w:rsidP="00DD51B7">
      <w:pPr>
        <w:pStyle w:val="CommentText"/>
      </w:pPr>
      <w:r>
        <w:rPr>
          <w:rStyle w:val="CommentReference"/>
        </w:rPr>
        <w:annotationRef/>
      </w:r>
      <w:r>
        <w:t>Query whether KAC wants to publicise specific warnings - matter for the Board</w:t>
      </w:r>
    </w:p>
  </w:comment>
  <w:comment w:id="4" w:author="Sarah Cassells" w:date="2025-12-02T10:02:00Z" w:initials="SC">
    <w:p w14:paraId="333A40DF" w14:textId="77777777" w:rsidR="00297193" w:rsidRDefault="00297193" w:rsidP="00297193">
      <w:r>
        <w:rPr>
          <w:rStyle w:val="CommentReference"/>
        </w:rPr>
        <w:annotationRef/>
      </w:r>
      <w:r>
        <w:rPr>
          <w:color w:val="000000"/>
          <w:sz w:val="20"/>
          <w:szCs w:val="20"/>
        </w:rPr>
        <w:t xml:space="preserve">Referred to Board Sec. </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2F2A798C" w15:done="1"/>
  <w15:commentEx w15:paraId="251B102F" w15:done="1"/>
  <w15:commentEx w15:paraId="35549A54" w15:done="1"/>
  <w15:commentEx w15:paraId="73608036" w15:done="0"/>
  <w15:commentEx w15:paraId="333A40DF" w15:paraIdParent="73608036"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52F1026" w16cex:dateUtc="2025-11-30T23:20:00Z"/>
  <w16cex:commentExtensible w16cex:durableId="31C62625" w16cex:dateUtc="2025-11-30T23:27:00Z">
    <w16cex:extLst>
      <w16:ext w16:uri="{CE6994B0-6A32-4C9F-8C6B-6E91EDA988CE}">
        <cr:reactions xmlns:cr="http://schemas.microsoft.com/office/comments/2020/reactions">
          <cr:reaction reactionType="1">
            <cr:reactionInfo dateUtc="2025-12-01T23:31:26Z">
              <cr:user userId="S::sarah@kokatha.com.au::c769bb23-20e7-4677-8bf5-cf18ffc47b23" userProvider="AD" userName="Sarah Cassells"/>
            </cr:reactionInfo>
          </cr:reaction>
        </cr:reactions>
      </w16:ext>
    </w16cex:extLst>
  </w16cex:commentExtensible>
  <w16cex:commentExtensible w16cex:durableId="77F7F698" w16cex:dateUtc="2025-11-30T23:29:00Z">
    <w16cex:extLst>
      <w16:ext w16:uri="{CE6994B0-6A32-4C9F-8C6B-6E91EDA988CE}">
        <cr:reactions xmlns:cr="http://schemas.microsoft.com/office/comments/2020/reactions">
          <cr:reaction reactionType="1">
            <cr:reactionInfo dateUtc="2025-12-01T23:31:51Z">
              <cr:user userId="S::sarah@kokatha.com.au::c769bb23-20e7-4677-8bf5-cf18ffc47b23" userProvider="AD" userName="Sarah Cassells"/>
            </cr:reactionInfo>
          </cr:reaction>
        </cr:reactions>
      </w16:ext>
    </w16cex:extLst>
  </w16cex:commentExtensible>
  <w16cex:commentExtensible w16cex:durableId="660C5224" w16cex:dateUtc="2025-11-30T23:31:00Z">
    <w16cex:extLst>
      <w16:ext w16:uri="{CE6994B0-6A32-4C9F-8C6B-6E91EDA988CE}">
        <cr:reactions xmlns:cr="http://schemas.microsoft.com/office/comments/2020/reactions">
          <cr:reaction reactionType="1">
            <cr:reactionInfo dateUtc="2025-12-01T23:32:10Z">
              <cr:user userId="S::sarah@kokatha.com.au::c769bb23-20e7-4677-8bf5-cf18ffc47b23" userProvider="AD" userName="Sarah Cassells"/>
            </cr:reactionInfo>
          </cr:reaction>
        </cr:reactions>
      </w16:ext>
    </w16cex:extLst>
  </w16cex:commentExtensible>
  <w16cex:commentExtensible w16cex:durableId="5DE82880" w16cex:dateUtc="2025-12-01T23:32: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2F2A798C" w16cid:durableId="452F1026"/>
  <w16cid:commentId w16cid:paraId="251B102F" w16cid:durableId="31C62625"/>
  <w16cid:commentId w16cid:paraId="35549A54" w16cid:durableId="77F7F698"/>
  <w16cid:commentId w16cid:paraId="73608036" w16cid:durableId="660C5224"/>
  <w16cid:commentId w16cid:paraId="333A40DF" w16cid:durableId="5DE82880"/>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E45F878" w14:textId="77777777" w:rsidR="006745F5" w:rsidRDefault="006745F5" w:rsidP="00685872">
      <w:pPr>
        <w:spacing w:after="0" w:line="240" w:lineRule="auto"/>
      </w:pPr>
      <w:r>
        <w:separator/>
      </w:r>
    </w:p>
  </w:endnote>
  <w:endnote w:type="continuationSeparator" w:id="0">
    <w:p w14:paraId="7BCEA5D3" w14:textId="77777777" w:rsidR="006745F5" w:rsidRDefault="006745F5" w:rsidP="0068587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ptos">
    <w:panose1 w:val="020B0004020202020204"/>
    <w:charset w:val="00"/>
    <w:family w:val="swiss"/>
    <w:pitch w:val="variable"/>
    <w:sig w:usb0="20000287" w:usb1="00000003" w:usb2="00000000" w:usb3="00000000" w:csb0="0000019F" w:csb1="00000000"/>
  </w:font>
  <w:font w:name="Aptos Display">
    <w:panose1 w:val="020B0004020202020204"/>
    <w:charset w:val="00"/>
    <w:family w:val="swiss"/>
    <w:pitch w:val="variable"/>
    <w:sig w:usb0="20000287" w:usb1="00000003" w:usb2="00000000" w:usb3="00000000" w:csb0="0000019F" w:csb1="00000000"/>
  </w:font>
  <w:font w:name="AppleSystemUIFont">
    <w:altName w:val="Calibri"/>
    <w:panose1 w:val="020B0604020202020204"/>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376461393"/>
      <w:docPartObj>
        <w:docPartGallery w:val="Page Numbers (Bottom of Page)"/>
        <w:docPartUnique/>
      </w:docPartObj>
    </w:sdtPr>
    <w:sdtContent>
      <w:p w14:paraId="02359426" w14:textId="6227E02F" w:rsidR="00685872" w:rsidRDefault="00685872" w:rsidP="00C9611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140AED12" w14:textId="77777777" w:rsidR="00685872" w:rsidRDefault="00685872" w:rsidP="00685872">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869059576"/>
      <w:docPartObj>
        <w:docPartGallery w:val="Page Numbers (Bottom of Page)"/>
        <w:docPartUnique/>
      </w:docPartObj>
    </w:sdtPr>
    <w:sdtContent>
      <w:p w14:paraId="450500AF" w14:textId="481170BB" w:rsidR="00685872" w:rsidRDefault="00685872" w:rsidP="00C9611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2EC7E0BA" w14:textId="77777777" w:rsidR="00685872" w:rsidRDefault="00685872" w:rsidP="00685872">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788BA7" w14:textId="77777777" w:rsidR="00685872" w:rsidRDefault="0068587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428E5A" w14:textId="77777777" w:rsidR="006745F5" w:rsidRDefault="006745F5" w:rsidP="00685872">
      <w:pPr>
        <w:spacing w:after="0" w:line="240" w:lineRule="auto"/>
      </w:pPr>
      <w:r>
        <w:separator/>
      </w:r>
    </w:p>
  </w:footnote>
  <w:footnote w:type="continuationSeparator" w:id="0">
    <w:p w14:paraId="5BD888C1" w14:textId="77777777" w:rsidR="006745F5" w:rsidRDefault="006745F5" w:rsidP="00685872">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307ECB" w14:textId="7EF1E6E3" w:rsidR="00685872" w:rsidRDefault="006745F5">
    <w:pPr>
      <w:pStyle w:val="Header"/>
    </w:pPr>
    <w:r>
      <w:rPr>
        <w:noProof/>
      </w:rPr>
      <w:pict w14:anchorId="213393B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7364424" o:spid="_x0000_s1027" type="#_x0000_t136" alt="" style="position:absolute;margin-left:0;margin-top:0;width:442.55pt;height:193.6pt;rotation:315;z-index:-251651072;mso-wrap-edited:f;mso-width-percent:0;mso-height-percent:0;mso-position-horizontal:center;mso-position-horizontal-relative:margin;mso-position-vertical:center;mso-position-vertical-relative:margin;mso-width-percent:0;mso-height-percent:0" o:allowincell="f" fillcolor="silver" stroked="f">
          <v:textpath style="font-family:&quot;Calibri&quot;;font-size:1pt" string="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6C1F99" w14:textId="6E002FD9" w:rsidR="00685872" w:rsidRDefault="006745F5">
    <w:pPr>
      <w:pStyle w:val="Header"/>
    </w:pPr>
    <w:r>
      <w:rPr>
        <w:noProof/>
      </w:rPr>
      <w:pict w14:anchorId="18389C6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7364425" o:spid="_x0000_s1026" type="#_x0000_t136" alt="" style="position:absolute;margin-left:0;margin-top:0;width:442.55pt;height:193.6pt;rotation:315;z-index:-251646976;mso-wrap-edited:f;mso-width-percent:0;mso-height-percent:0;mso-position-horizontal:center;mso-position-horizontal-relative:margin;mso-position-vertical:center;mso-position-vertical-relative:margin;mso-width-percent:0;mso-height-percent:0" o:allowincell="f" fillcolor="silver" stroked="f">
          <v:textpath style="font-family:&quot;Calibri&quot;;font-size:1pt" string="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34257E" w14:textId="511A9904" w:rsidR="00685872" w:rsidRDefault="006745F5">
    <w:pPr>
      <w:pStyle w:val="Header"/>
    </w:pPr>
    <w:r>
      <w:rPr>
        <w:noProof/>
      </w:rPr>
      <w:pict w14:anchorId="046D0F9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417364423" o:spid="_x0000_s1025" type="#_x0000_t136" alt="" style="position:absolute;margin-left:0;margin-top:0;width:442.55pt;height:193.6pt;rotation:315;z-index:-251655168;mso-wrap-edited:f;mso-width-percent:0;mso-height-percent:0;mso-position-horizontal:center;mso-position-horizontal-relative:margin;mso-position-vertical:center;mso-position-vertical-relative:margin;mso-width-percent:0;mso-height-percent:0" o:allowincell="f" fillcolor="silver" stroked="f">
          <v:textpath style="font-family:&quot;Calibri&quot;;font-size:1pt" string="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7C5157"/>
    <w:multiLevelType w:val="multilevel"/>
    <w:tmpl w:val="7F3C98E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53D25EF"/>
    <w:multiLevelType w:val="multilevel"/>
    <w:tmpl w:val="FF16AE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63F5232"/>
    <w:multiLevelType w:val="multilevel"/>
    <w:tmpl w:val="F90611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170D03B6"/>
    <w:multiLevelType w:val="multilevel"/>
    <w:tmpl w:val="3DF4483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18A51DC9"/>
    <w:multiLevelType w:val="multilevel"/>
    <w:tmpl w:val="BDDE61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70825D2"/>
    <w:multiLevelType w:val="hybridMultilevel"/>
    <w:tmpl w:val="BA6899E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3D0A5691"/>
    <w:multiLevelType w:val="multilevel"/>
    <w:tmpl w:val="6AACCC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454A6BB7"/>
    <w:multiLevelType w:val="multilevel"/>
    <w:tmpl w:val="59D600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50324822"/>
    <w:multiLevelType w:val="multilevel"/>
    <w:tmpl w:val="06961D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5099560C"/>
    <w:multiLevelType w:val="multilevel"/>
    <w:tmpl w:val="AAE80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63448E0"/>
    <w:multiLevelType w:val="multilevel"/>
    <w:tmpl w:val="F9A6FF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5D0264AF"/>
    <w:multiLevelType w:val="multilevel"/>
    <w:tmpl w:val="91AE27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616B0BC7"/>
    <w:multiLevelType w:val="multilevel"/>
    <w:tmpl w:val="126862E8"/>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634635CD"/>
    <w:multiLevelType w:val="multilevel"/>
    <w:tmpl w:val="6A48D9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4E91856"/>
    <w:multiLevelType w:val="multilevel"/>
    <w:tmpl w:val="BB58B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78506B36"/>
    <w:multiLevelType w:val="multilevel"/>
    <w:tmpl w:val="688A0A1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7A073887"/>
    <w:multiLevelType w:val="multilevel"/>
    <w:tmpl w:val="BB8A43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7C3850A4"/>
    <w:multiLevelType w:val="multilevel"/>
    <w:tmpl w:val="E7A2D1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7D95059A"/>
    <w:multiLevelType w:val="multilevel"/>
    <w:tmpl w:val="4F42F0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545747932">
    <w:abstractNumId w:val="5"/>
  </w:num>
  <w:num w:numId="2" w16cid:durableId="1602881020">
    <w:abstractNumId w:val="16"/>
  </w:num>
  <w:num w:numId="3" w16cid:durableId="554242187">
    <w:abstractNumId w:val="18"/>
  </w:num>
  <w:num w:numId="4" w16cid:durableId="122308356">
    <w:abstractNumId w:val="10"/>
  </w:num>
  <w:num w:numId="5" w16cid:durableId="165094027">
    <w:abstractNumId w:val="4"/>
  </w:num>
  <w:num w:numId="6" w16cid:durableId="1914924350">
    <w:abstractNumId w:val="12"/>
  </w:num>
  <w:num w:numId="7" w16cid:durableId="2005744730">
    <w:abstractNumId w:val="7"/>
  </w:num>
  <w:num w:numId="8" w16cid:durableId="1383556871">
    <w:abstractNumId w:val="17"/>
  </w:num>
  <w:num w:numId="9" w16cid:durableId="1879853123">
    <w:abstractNumId w:val="6"/>
  </w:num>
  <w:num w:numId="10" w16cid:durableId="122694451">
    <w:abstractNumId w:val="2"/>
  </w:num>
  <w:num w:numId="11" w16cid:durableId="1969706205">
    <w:abstractNumId w:val="0"/>
  </w:num>
  <w:num w:numId="12" w16cid:durableId="1529293413">
    <w:abstractNumId w:val="14"/>
  </w:num>
  <w:num w:numId="13" w16cid:durableId="494758287">
    <w:abstractNumId w:val="3"/>
  </w:num>
  <w:num w:numId="14" w16cid:durableId="1023824704">
    <w:abstractNumId w:val="11"/>
  </w:num>
  <w:num w:numId="15" w16cid:durableId="1732994558">
    <w:abstractNumId w:val="15"/>
  </w:num>
  <w:num w:numId="16" w16cid:durableId="1946844628">
    <w:abstractNumId w:val="8"/>
  </w:num>
  <w:num w:numId="17" w16cid:durableId="1242641751">
    <w:abstractNumId w:val="1"/>
  </w:num>
  <w:num w:numId="18" w16cid:durableId="1951863113">
    <w:abstractNumId w:val="13"/>
  </w:num>
  <w:num w:numId="19" w16cid:durableId="1152719281">
    <w:abstractNumId w:val="9"/>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eonora Herweijer">
    <w15:presenceInfo w15:providerId="AD" w15:userId="S::lherweijer@camattalempens.com.au::c21a01cf-94fb-4417-bfd0-2615b8223cb3"/>
  </w15:person>
  <w15:person w15:author="Sarah Cassells">
    <w15:presenceInfo w15:providerId="AD" w15:userId="S::sarah@kokatha.com.au::c769bb23-20e7-4677-8bf5-cf18ffc47b2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trackRevisions/>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F3347"/>
    <w:rsid w:val="000A12F5"/>
    <w:rsid w:val="000E6B50"/>
    <w:rsid w:val="00165EF3"/>
    <w:rsid w:val="00180BBF"/>
    <w:rsid w:val="001C74E0"/>
    <w:rsid w:val="00297193"/>
    <w:rsid w:val="002C7859"/>
    <w:rsid w:val="00325F43"/>
    <w:rsid w:val="003E014F"/>
    <w:rsid w:val="00425291"/>
    <w:rsid w:val="004E4711"/>
    <w:rsid w:val="00565990"/>
    <w:rsid w:val="005C12DB"/>
    <w:rsid w:val="005E1355"/>
    <w:rsid w:val="00661D97"/>
    <w:rsid w:val="006745F5"/>
    <w:rsid w:val="00685872"/>
    <w:rsid w:val="007231EC"/>
    <w:rsid w:val="00964284"/>
    <w:rsid w:val="00996A0B"/>
    <w:rsid w:val="00A94D9D"/>
    <w:rsid w:val="00AC31C7"/>
    <w:rsid w:val="00BC1B9B"/>
    <w:rsid w:val="00BD6DE3"/>
    <w:rsid w:val="00BF3347"/>
    <w:rsid w:val="00C10FCB"/>
    <w:rsid w:val="00C36D13"/>
    <w:rsid w:val="00C74EF2"/>
    <w:rsid w:val="00CB06B1"/>
    <w:rsid w:val="00CC29BA"/>
    <w:rsid w:val="00CE729A"/>
    <w:rsid w:val="00CE75AD"/>
    <w:rsid w:val="00DD51B7"/>
    <w:rsid w:val="00EB1469"/>
    <w:rsid w:val="00ED6D93"/>
    <w:rsid w:val="00F77985"/>
    <w:rsid w:val="00FB355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F3696E4"/>
  <w15:chartTrackingRefBased/>
  <w15:docId w15:val="{4F00FDC9-F917-194C-965A-0D8C9E6C41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AU"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BF3347"/>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BF3347"/>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BF3347"/>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rsid w:val="00BF3347"/>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BF3347"/>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BF3347"/>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BF3347"/>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BF3347"/>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BF3347"/>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BF3347"/>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BF3347"/>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BF3347"/>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sid w:val="00BF3347"/>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BF3347"/>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BF3347"/>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BF3347"/>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BF3347"/>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BF3347"/>
    <w:rPr>
      <w:rFonts w:eastAsiaTheme="majorEastAsia" w:cstheme="majorBidi"/>
      <w:color w:val="272727" w:themeColor="text1" w:themeTint="D8"/>
    </w:rPr>
  </w:style>
  <w:style w:type="paragraph" w:styleId="Title">
    <w:name w:val="Title"/>
    <w:basedOn w:val="Normal"/>
    <w:next w:val="Normal"/>
    <w:link w:val="TitleChar"/>
    <w:uiPriority w:val="10"/>
    <w:qFormat/>
    <w:rsid w:val="00BF3347"/>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BF3347"/>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BF3347"/>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BF3347"/>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BF3347"/>
    <w:pPr>
      <w:spacing w:before="160"/>
      <w:jc w:val="center"/>
    </w:pPr>
    <w:rPr>
      <w:i/>
      <w:iCs/>
      <w:color w:val="404040" w:themeColor="text1" w:themeTint="BF"/>
    </w:rPr>
  </w:style>
  <w:style w:type="character" w:customStyle="1" w:styleId="QuoteChar">
    <w:name w:val="Quote Char"/>
    <w:basedOn w:val="DefaultParagraphFont"/>
    <w:link w:val="Quote"/>
    <w:uiPriority w:val="29"/>
    <w:rsid w:val="00BF3347"/>
    <w:rPr>
      <w:i/>
      <w:iCs/>
      <w:color w:val="404040" w:themeColor="text1" w:themeTint="BF"/>
    </w:rPr>
  </w:style>
  <w:style w:type="paragraph" w:styleId="ListParagraph">
    <w:name w:val="List Paragraph"/>
    <w:basedOn w:val="Normal"/>
    <w:uiPriority w:val="34"/>
    <w:qFormat/>
    <w:rsid w:val="00BF3347"/>
    <w:pPr>
      <w:ind w:left="720"/>
      <w:contextualSpacing/>
    </w:pPr>
  </w:style>
  <w:style w:type="character" w:styleId="IntenseEmphasis">
    <w:name w:val="Intense Emphasis"/>
    <w:basedOn w:val="DefaultParagraphFont"/>
    <w:uiPriority w:val="21"/>
    <w:qFormat/>
    <w:rsid w:val="00BF3347"/>
    <w:rPr>
      <w:i/>
      <w:iCs/>
      <w:color w:val="0F4761" w:themeColor="accent1" w:themeShade="BF"/>
    </w:rPr>
  </w:style>
  <w:style w:type="paragraph" w:styleId="IntenseQuote">
    <w:name w:val="Intense Quote"/>
    <w:basedOn w:val="Normal"/>
    <w:next w:val="Normal"/>
    <w:link w:val="IntenseQuoteChar"/>
    <w:uiPriority w:val="30"/>
    <w:qFormat/>
    <w:rsid w:val="00BF3347"/>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BF3347"/>
    <w:rPr>
      <w:i/>
      <w:iCs/>
      <w:color w:val="0F4761" w:themeColor="accent1" w:themeShade="BF"/>
    </w:rPr>
  </w:style>
  <w:style w:type="character" w:styleId="IntenseReference">
    <w:name w:val="Intense Reference"/>
    <w:basedOn w:val="DefaultParagraphFont"/>
    <w:uiPriority w:val="32"/>
    <w:qFormat/>
    <w:rsid w:val="00BF3347"/>
    <w:rPr>
      <w:b/>
      <w:bCs/>
      <w:smallCaps/>
      <w:color w:val="0F4761" w:themeColor="accent1" w:themeShade="BF"/>
      <w:spacing w:val="5"/>
    </w:rPr>
  </w:style>
  <w:style w:type="table" w:styleId="TableGrid">
    <w:name w:val="Table Grid"/>
    <w:basedOn w:val="TableNormal"/>
    <w:uiPriority w:val="39"/>
    <w:rsid w:val="00BF3347"/>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2C7859"/>
    <w:pPr>
      <w:spacing w:before="100" w:beforeAutospacing="1" w:after="100" w:afterAutospacing="1" w:line="240" w:lineRule="auto"/>
    </w:pPr>
    <w:rPr>
      <w:rFonts w:ascii="Times New Roman" w:eastAsia="Times New Roman" w:hAnsi="Times New Roman" w:cs="Times New Roman"/>
      <w:kern w:val="0"/>
      <w:lang w:eastAsia="en-GB"/>
      <w14:ligatures w14:val="none"/>
    </w:rPr>
  </w:style>
  <w:style w:type="character" w:customStyle="1" w:styleId="apple-converted-space">
    <w:name w:val="apple-converted-space"/>
    <w:basedOn w:val="DefaultParagraphFont"/>
    <w:rsid w:val="002C7859"/>
  </w:style>
  <w:style w:type="character" w:styleId="Strong">
    <w:name w:val="Strong"/>
    <w:basedOn w:val="DefaultParagraphFont"/>
    <w:uiPriority w:val="22"/>
    <w:qFormat/>
    <w:rsid w:val="002C7859"/>
    <w:rPr>
      <w:b/>
      <w:bCs/>
    </w:rPr>
  </w:style>
  <w:style w:type="character" w:styleId="Emphasis">
    <w:name w:val="Emphasis"/>
    <w:basedOn w:val="DefaultParagraphFont"/>
    <w:uiPriority w:val="20"/>
    <w:qFormat/>
    <w:rsid w:val="00C10FCB"/>
    <w:rPr>
      <w:i/>
      <w:iCs/>
    </w:rPr>
  </w:style>
  <w:style w:type="paragraph" w:styleId="Footer">
    <w:name w:val="footer"/>
    <w:basedOn w:val="Normal"/>
    <w:link w:val="FooterChar"/>
    <w:uiPriority w:val="99"/>
    <w:unhideWhenUsed/>
    <w:rsid w:val="00685872"/>
    <w:pPr>
      <w:tabs>
        <w:tab w:val="center" w:pos="4513"/>
        <w:tab w:val="right" w:pos="9026"/>
      </w:tabs>
      <w:spacing w:after="0" w:line="240" w:lineRule="auto"/>
    </w:pPr>
  </w:style>
  <w:style w:type="character" w:customStyle="1" w:styleId="FooterChar">
    <w:name w:val="Footer Char"/>
    <w:basedOn w:val="DefaultParagraphFont"/>
    <w:link w:val="Footer"/>
    <w:uiPriority w:val="99"/>
    <w:rsid w:val="00685872"/>
  </w:style>
  <w:style w:type="character" w:styleId="PageNumber">
    <w:name w:val="page number"/>
    <w:basedOn w:val="DefaultParagraphFont"/>
    <w:uiPriority w:val="99"/>
    <w:semiHidden/>
    <w:unhideWhenUsed/>
    <w:rsid w:val="00685872"/>
  </w:style>
  <w:style w:type="paragraph" w:styleId="Header">
    <w:name w:val="header"/>
    <w:basedOn w:val="Normal"/>
    <w:link w:val="HeaderChar"/>
    <w:uiPriority w:val="99"/>
    <w:unhideWhenUsed/>
    <w:rsid w:val="00685872"/>
    <w:pPr>
      <w:tabs>
        <w:tab w:val="center" w:pos="4513"/>
        <w:tab w:val="right" w:pos="9026"/>
      </w:tabs>
      <w:spacing w:after="0" w:line="240" w:lineRule="auto"/>
    </w:pPr>
  </w:style>
  <w:style w:type="character" w:customStyle="1" w:styleId="HeaderChar">
    <w:name w:val="Header Char"/>
    <w:basedOn w:val="DefaultParagraphFont"/>
    <w:link w:val="Header"/>
    <w:uiPriority w:val="99"/>
    <w:rsid w:val="00685872"/>
  </w:style>
  <w:style w:type="paragraph" w:styleId="Revision">
    <w:name w:val="Revision"/>
    <w:hidden/>
    <w:uiPriority w:val="99"/>
    <w:semiHidden/>
    <w:rsid w:val="005E1355"/>
    <w:pPr>
      <w:spacing w:after="0" w:line="240" w:lineRule="auto"/>
    </w:pPr>
  </w:style>
  <w:style w:type="character" w:styleId="CommentReference">
    <w:name w:val="annotation reference"/>
    <w:basedOn w:val="DefaultParagraphFont"/>
    <w:uiPriority w:val="99"/>
    <w:semiHidden/>
    <w:unhideWhenUsed/>
    <w:rsid w:val="005E1355"/>
    <w:rPr>
      <w:sz w:val="16"/>
      <w:szCs w:val="16"/>
    </w:rPr>
  </w:style>
  <w:style w:type="paragraph" w:styleId="CommentText">
    <w:name w:val="annotation text"/>
    <w:basedOn w:val="Normal"/>
    <w:link w:val="CommentTextChar"/>
    <w:uiPriority w:val="99"/>
    <w:unhideWhenUsed/>
    <w:rsid w:val="005E1355"/>
    <w:pPr>
      <w:spacing w:line="240" w:lineRule="auto"/>
    </w:pPr>
    <w:rPr>
      <w:sz w:val="20"/>
      <w:szCs w:val="20"/>
    </w:rPr>
  </w:style>
  <w:style w:type="character" w:customStyle="1" w:styleId="CommentTextChar">
    <w:name w:val="Comment Text Char"/>
    <w:basedOn w:val="DefaultParagraphFont"/>
    <w:link w:val="CommentText"/>
    <w:uiPriority w:val="99"/>
    <w:rsid w:val="005E1355"/>
    <w:rPr>
      <w:sz w:val="20"/>
      <w:szCs w:val="20"/>
    </w:rPr>
  </w:style>
  <w:style w:type="paragraph" w:styleId="CommentSubject">
    <w:name w:val="annotation subject"/>
    <w:basedOn w:val="CommentText"/>
    <w:next w:val="CommentText"/>
    <w:link w:val="CommentSubjectChar"/>
    <w:uiPriority w:val="99"/>
    <w:semiHidden/>
    <w:unhideWhenUsed/>
    <w:rsid w:val="005E1355"/>
    <w:rPr>
      <w:b/>
      <w:bCs/>
    </w:rPr>
  </w:style>
  <w:style w:type="character" w:customStyle="1" w:styleId="CommentSubjectChar">
    <w:name w:val="Comment Subject Char"/>
    <w:basedOn w:val="CommentTextChar"/>
    <w:link w:val="CommentSubject"/>
    <w:uiPriority w:val="99"/>
    <w:semiHidden/>
    <w:rsid w:val="005E1355"/>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1758222">
      <w:bodyDiv w:val="1"/>
      <w:marLeft w:val="0"/>
      <w:marRight w:val="0"/>
      <w:marTop w:val="0"/>
      <w:marBottom w:val="0"/>
      <w:divBdr>
        <w:top w:val="none" w:sz="0" w:space="0" w:color="auto"/>
        <w:left w:val="none" w:sz="0" w:space="0" w:color="auto"/>
        <w:bottom w:val="none" w:sz="0" w:space="0" w:color="auto"/>
        <w:right w:val="none" w:sz="0" w:space="0" w:color="auto"/>
      </w:divBdr>
    </w:div>
    <w:div w:id="391006374">
      <w:bodyDiv w:val="1"/>
      <w:marLeft w:val="0"/>
      <w:marRight w:val="0"/>
      <w:marTop w:val="0"/>
      <w:marBottom w:val="0"/>
      <w:divBdr>
        <w:top w:val="none" w:sz="0" w:space="0" w:color="auto"/>
        <w:left w:val="none" w:sz="0" w:space="0" w:color="auto"/>
        <w:bottom w:val="none" w:sz="0" w:space="0" w:color="auto"/>
        <w:right w:val="none" w:sz="0" w:space="0" w:color="auto"/>
      </w:divBdr>
    </w:div>
    <w:div w:id="880558494">
      <w:bodyDiv w:val="1"/>
      <w:marLeft w:val="0"/>
      <w:marRight w:val="0"/>
      <w:marTop w:val="0"/>
      <w:marBottom w:val="0"/>
      <w:divBdr>
        <w:top w:val="none" w:sz="0" w:space="0" w:color="auto"/>
        <w:left w:val="none" w:sz="0" w:space="0" w:color="auto"/>
        <w:bottom w:val="none" w:sz="0" w:space="0" w:color="auto"/>
        <w:right w:val="none" w:sz="0" w:space="0" w:color="auto"/>
      </w:divBdr>
    </w:div>
    <w:div w:id="1198589358">
      <w:bodyDiv w:val="1"/>
      <w:marLeft w:val="0"/>
      <w:marRight w:val="0"/>
      <w:marTop w:val="0"/>
      <w:marBottom w:val="0"/>
      <w:divBdr>
        <w:top w:val="none" w:sz="0" w:space="0" w:color="auto"/>
        <w:left w:val="none" w:sz="0" w:space="0" w:color="auto"/>
        <w:bottom w:val="none" w:sz="0" w:space="0" w:color="auto"/>
        <w:right w:val="none" w:sz="0" w:space="0" w:color="auto"/>
      </w:divBdr>
    </w:div>
    <w:div w:id="1275555824">
      <w:bodyDiv w:val="1"/>
      <w:marLeft w:val="0"/>
      <w:marRight w:val="0"/>
      <w:marTop w:val="0"/>
      <w:marBottom w:val="0"/>
      <w:divBdr>
        <w:top w:val="none" w:sz="0" w:space="0" w:color="auto"/>
        <w:left w:val="none" w:sz="0" w:space="0" w:color="auto"/>
        <w:bottom w:val="none" w:sz="0" w:space="0" w:color="auto"/>
        <w:right w:val="none" w:sz="0" w:space="0" w:color="auto"/>
      </w:divBdr>
    </w:div>
    <w:div w:id="1442457416">
      <w:bodyDiv w:val="1"/>
      <w:marLeft w:val="0"/>
      <w:marRight w:val="0"/>
      <w:marTop w:val="0"/>
      <w:marBottom w:val="0"/>
      <w:divBdr>
        <w:top w:val="none" w:sz="0" w:space="0" w:color="auto"/>
        <w:left w:val="none" w:sz="0" w:space="0" w:color="auto"/>
        <w:bottom w:val="none" w:sz="0" w:space="0" w:color="auto"/>
        <w:right w:val="none" w:sz="0" w:space="0" w:color="auto"/>
      </w:divBdr>
    </w:div>
    <w:div w:id="1955672852">
      <w:bodyDiv w:val="1"/>
      <w:marLeft w:val="0"/>
      <w:marRight w:val="0"/>
      <w:marTop w:val="0"/>
      <w:marBottom w:val="0"/>
      <w:divBdr>
        <w:top w:val="none" w:sz="0" w:space="0" w:color="auto"/>
        <w:left w:val="none" w:sz="0" w:space="0" w:color="auto"/>
        <w:bottom w:val="none" w:sz="0" w:space="0" w:color="auto"/>
        <w:right w:val="none" w:sz="0" w:space="0" w:color="auto"/>
      </w:divBdr>
    </w:div>
    <w:div w:id="2036930145">
      <w:bodyDiv w:val="1"/>
      <w:marLeft w:val="0"/>
      <w:marRight w:val="0"/>
      <w:marTop w:val="0"/>
      <w:marBottom w:val="0"/>
      <w:divBdr>
        <w:top w:val="none" w:sz="0" w:space="0" w:color="auto"/>
        <w:left w:val="none" w:sz="0" w:space="0" w:color="auto"/>
        <w:bottom w:val="none" w:sz="0" w:space="0" w:color="auto"/>
        <w:right w:val="none" w:sz="0" w:space="0" w:color="auto"/>
      </w:divBdr>
    </w:div>
    <w:div w:id="207782053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microsoft.com/office/2016/09/relationships/commentsIds" Target="commentsIds.xml"/><Relationship Id="rId18" Type="http://schemas.openxmlformats.org/officeDocument/2006/relationships/footer" Target="footer2.xml"/><Relationship Id="rId26" Type="http://schemas.openxmlformats.org/officeDocument/2006/relationships/customXml" Target="../customXml/item7.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microsoft.com/office/2011/relationships/commentsExtended" Target="commentsExtended.xml"/><Relationship Id="rId17" Type="http://schemas.openxmlformats.org/officeDocument/2006/relationships/footer" Target="footer1.xml"/><Relationship Id="rId25" Type="http://schemas.openxmlformats.org/officeDocument/2006/relationships/customXml" Target="../customXml/item6.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omments" Target="comments.xml"/><Relationship Id="rId24" Type="http://schemas.openxmlformats.org/officeDocument/2006/relationships/customXml" Target="../customXml/item5.xml"/><Relationship Id="rId5" Type="http://schemas.openxmlformats.org/officeDocument/2006/relationships/numbering" Target="numbering.xml"/><Relationship Id="rId15" Type="http://schemas.openxmlformats.org/officeDocument/2006/relationships/header" Target="header1.xml"/><Relationship Id="rId23"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4" Type="http://schemas.microsoft.com/office/2018/08/relationships/commentsExtensible" Target="commentsExtensible.xml"/><Relationship Id="rId22" Type="http://schemas.microsoft.com/office/2011/relationships/people" Target="peop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LeapEvents xmlns="http://LeapEvents.com"/>
</file>

<file path=customXml/item3.xml><?xml version="1.0" encoding="utf-8"?>
<LeapDocumentData xmlns="http://LeapDocumentData.com">
  <region>au</region>
  <firmId>1d2ed1d0-2270-4001-a7c1-9ac890b2b259</firmId>
  <matterId>04cf147a-8d6d-4c22-bb92-519d9699fe5a</matterId>
  <templateId/>
  <isCustom>1</isCustom>
  <server>10</server>
  <isReady>false</isReady>
  <action>edit</action>
  <defaultTableId/>
  <defaultTableOrder/>
  <defaultPersonInstance/>
  <isPrecedent>0</isPrecedent>
  <mode>Offline</mode>
  <precedentId/>
  <documentCreationDate>0001-01-01T00:00:00</documentCreationDate>
  <usedByPrecedentId/>
  <usedByPrecedentName/>
  <documentVersionId>b64a9b81-6211-4554-9918-7bc16db11072</documentVersionId>
</LeapDocumentData>
</file>

<file path=customXml/item4.xml><?xml version="1.0" encoding="utf-8"?><LEAPWordCustomPart xmlns=" http://LEAPWordCustomPart.com"><LEAPUniqueCode xmlns="">627ac3e9-39f4-402e-97c8-9177235b730f</LEAPUniqueCode><LEAPDefaultView xmlns="">3</LEAPDefaultView><LEAPFirmCode xmlns="">1d2ed1d0-2270-4001-a7c1-9ac890b2b259</LEAPFirmCode><LEAPCursorStartPosition xmlns="">0</LEAPCursorStartPosition><LEAPCursorEndPosition xmlns="">0</LEAPCursorEndPosition><LEAPCharacterCount xmlns="">30122</LEAPCharacterCount><LEAPIsUsingNewFields xmlns="">False</LEAPIsUsingNewFields><LEAPAutomationProcessing xmlns="">False</LEAPAutomationProcessing><LEAP_GUID xmlns="">627ac3e9-39f4-402e-97c8-9177235b730f</LEAP_GUID></LEAPWordCustomPart>
</file>

<file path=customXml/item5.xml><?xml version="1.0" encoding="utf-8"?>
<ct:contentTypeSchema xmlns:ct="http://schemas.microsoft.com/office/2006/metadata/contentType" xmlns:ma="http://schemas.microsoft.com/office/2006/metadata/properties/metaAttributes" ct:_="" ma:_="" ma:contentTypeName="Document" ma:contentTypeID="0x01010051F18DEADEDEE2438C5047DA615AC9BA" ma:contentTypeVersion="17" ma:contentTypeDescription="Create a new document." ma:contentTypeScope="" ma:versionID="0ce878cd15759a6ab86bd113a836152f">
  <xsd:schema xmlns:xsd="http://www.w3.org/2001/XMLSchema" xmlns:xs="http://www.w3.org/2001/XMLSchema" xmlns:p="http://schemas.microsoft.com/office/2006/metadata/properties" xmlns:ns2="3bf417fe-26c3-4c5e-8aae-f1fb9ac14b27" xmlns:ns3="16223182-22f6-42dd-b7c9-2d9713062315" targetNamespace="http://schemas.microsoft.com/office/2006/metadata/properties" ma:root="true" ma:fieldsID="92bf6e4086f2d910eed8ae32c2266e86" ns2:_="" ns3:_="">
    <xsd:import namespace="3bf417fe-26c3-4c5e-8aae-f1fb9ac14b27"/>
    <xsd:import namespace="16223182-22f6-42dd-b7c9-2d971306231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BillingMetadata"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Not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f417fe-26c3-4c5e-8aae-f1fb9ac14b2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BillingMetadata" ma:index="11" nillable="true" ma:displayName="MediaServiceBillingMetadata" ma:hidden="true" ma:internalName="MediaServiceBilling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65d1f80f-1af3-498e-9c76-7304c82e25b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Notes" ma:index="20" nillable="true" ma:displayName="Notes" ma:format="Dropdown" ma:internalName="Note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223182-22f6-42dd-b7c9-2d971306231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6253b6a5-8542-4053-8e04-2756c9fb2416}" ma:internalName="TaxCatchAll" ma:showField="CatchAllData" ma:web="16223182-22f6-42dd-b7c9-2d971306231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Notes xmlns="3bf417fe-26c3-4c5e-8aae-f1fb9ac14b27" xsi:nil="true"/>
    <TaxCatchAll xmlns="16223182-22f6-42dd-b7c9-2d9713062315" xsi:nil="true"/>
    <lcf76f155ced4ddcb4097134ff3c332f xmlns="3bf417fe-26c3-4c5e-8aae-f1fb9ac14b2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238D55A-3E3A-BC48-ACB3-45675795DDAD}">
  <ds:schemaRefs>
    <ds:schemaRef ds:uri="http://schemas.openxmlformats.org/officeDocument/2006/bibliography"/>
  </ds:schemaRefs>
</ds:datastoreItem>
</file>

<file path=customXml/itemProps2.xml><?xml version="1.0" encoding="utf-8"?>
<ds:datastoreItem xmlns:ds="http://schemas.openxmlformats.org/officeDocument/2006/customXml" ds:itemID="{644A8BCF-C572-4A4B-BFE6-82A09BA72FFD}">
  <ds:schemaRefs>
    <ds:schemaRef ds:uri="http://LeapEvents.com"/>
  </ds:schemaRefs>
</ds:datastoreItem>
</file>

<file path=customXml/itemProps3.xml><?xml version="1.0" encoding="utf-8"?>
<ds:datastoreItem xmlns:ds="http://schemas.openxmlformats.org/officeDocument/2006/customXml" ds:itemID="{15B880FE-6752-4736-A731-02F2893AF806}">
  <ds:schemaRefs>
    <ds:schemaRef ds:uri="http://LeapDocumentData.com"/>
  </ds:schemaRefs>
</ds:datastoreItem>
</file>

<file path=customXml/itemProps4.xml><?xml version="1.0" encoding="utf-8"?>
<ds:datastoreItem xmlns:ds="http://schemas.openxmlformats.org/officeDocument/2006/customXml" ds:itemID="{59F28C26-E9D3-407A-AD79-E1B8FBB9EBBA}">
  <ds:schemaRefs>
    <ds:schemaRef ds:uri="http://LEAPWordCustomPart.com"/>
    <ds:schemaRef ds:uri=""/>
  </ds:schemaRefs>
</ds:datastoreItem>
</file>

<file path=customXml/itemProps5.xml><?xml version="1.0" encoding="utf-8"?>
<ds:datastoreItem xmlns:ds="http://schemas.openxmlformats.org/officeDocument/2006/customXml" ds:itemID="{518D37AB-4102-4DD5-9CE8-F7B8BABBA1E3}"/>
</file>

<file path=customXml/itemProps6.xml><?xml version="1.0" encoding="utf-8"?>
<ds:datastoreItem xmlns:ds="http://schemas.openxmlformats.org/officeDocument/2006/customXml" ds:itemID="{53EB3DFA-C7B0-480E-B19E-409C8BF97D14}"/>
</file>

<file path=customXml/itemProps7.xml><?xml version="1.0" encoding="utf-8"?>
<ds:datastoreItem xmlns:ds="http://schemas.openxmlformats.org/officeDocument/2006/customXml" ds:itemID="{61F63681-2902-4DBB-81AA-8735221FF52D}"/>
</file>

<file path=docProps/app.xml><?xml version="1.0" encoding="utf-8"?>
<Properties xmlns="http://schemas.openxmlformats.org/officeDocument/2006/extended-properties" xmlns:vt="http://schemas.openxmlformats.org/officeDocument/2006/docPropsVTypes">
  <Template>Normal.dotm</Template>
  <TotalTime>10</TotalTime>
  <Pages>16</Pages>
  <Words>4480</Words>
  <Characters>25537</Characters>
  <Application>Microsoft Office Word</Application>
  <DocSecurity>0</DocSecurity>
  <Lines>212</Lines>
  <Paragraphs>59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29958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Sarah Cassells</dc:creator>
  <cp:keywords/>
  <dc:description/>
  <cp:lastModifiedBy>Sarah Cassells</cp:lastModifiedBy>
  <cp:revision>3</cp:revision>
  <dcterms:created xsi:type="dcterms:W3CDTF">2025-12-01T23:28:00Z</dcterms:created>
  <dcterms:modified xsi:type="dcterms:W3CDTF">2025-12-01T23:38:00Z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0x01010051F18DEADEDEE2438C5047DA615AC9BA</vt:lpwstr>
  </property>
</Properties>
</file>